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308" r:id="rId2"/>
    <p:sldId id="317" r:id="rId3"/>
    <p:sldId id="312" r:id="rId4"/>
    <p:sldId id="313" r:id="rId5"/>
    <p:sldId id="314" r:id="rId6"/>
    <p:sldId id="311" r:id="rId7"/>
    <p:sldId id="318" r:id="rId8"/>
    <p:sldId id="319" r:id="rId9"/>
    <p:sldId id="320" r:id="rId10"/>
    <p:sldId id="321" r:id="rId11"/>
    <p:sldId id="322" r:id="rId12"/>
    <p:sldId id="323" r:id="rId13"/>
    <p:sldId id="324" r:id="rId14"/>
    <p:sldId id="325" r:id="rId15"/>
    <p:sldId id="326" r:id="rId16"/>
    <p:sldId id="327" r:id="rId17"/>
    <p:sldId id="328" r:id="rId18"/>
    <p:sldId id="329" r:id="rId19"/>
    <p:sldId id="330" r:id="rId20"/>
    <p:sldId id="331" r:id="rId21"/>
    <p:sldId id="332" r:id="rId22"/>
    <p:sldId id="333" r:id="rId23"/>
    <p:sldId id="315"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4D53"/>
    <a:srgbClr val="9828D7"/>
    <a:srgbClr val="DA9434"/>
    <a:srgbClr val="FF6701"/>
    <a:srgbClr val="00B041"/>
    <a:srgbClr val="38F6A3"/>
    <a:srgbClr val="FF39E8"/>
    <a:srgbClr val="E9E3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21" autoAdjust="0"/>
    <p:restoredTop sz="94660"/>
  </p:normalViewPr>
  <p:slideViewPr>
    <p:cSldViewPr snapToGrid="0">
      <p:cViewPr varScale="1">
        <p:scale>
          <a:sx n="128" d="100"/>
          <a:sy n="128" d="100"/>
        </p:scale>
        <p:origin x="12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DC3AC0-AD1B-4545-A397-321FFB20E137}" type="datetimeFigureOut">
              <a:rPr lang="en-GB" smtClean="0"/>
              <a:t>18/11/2024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91C92-5812-BF46-9952-895810559A52}" type="slidenum">
              <a:rPr lang="en-GB" smtClean="0"/>
              <a:t>‹#›</a:t>
            </a:fld>
            <a:endParaRPr lang="en-GB"/>
          </a:p>
        </p:txBody>
      </p:sp>
    </p:spTree>
    <p:extLst>
      <p:ext uri="{BB962C8B-B14F-4D97-AF65-F5344CB8AC3E}">
        <p14:creationId xmlns:p14="http://schemas.microsoft.com/office/powerpoint/2010/main" val="2248836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852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082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8148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1235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5780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7624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4732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4331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4327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0487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6671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8684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8474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9723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7913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2418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822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219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9792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5064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3098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608C0-329A-5E43-9179-6C9B720A630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536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C4E8E4-6261-4A09-9810-50BF4BDE653A}"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523531-107C-41E2-9322-6B262CA24674}" type="slidenum">
              <a:rPr lang="en-GB" smtClean="0"/>
              <a:t>‹#›</a:t>
            </a:fld>
            <a:endParaRPr lang="en-GB"/>
          </a:p>
        </p:txBody>
      </p:sp>
    </p:spTree>
    <p:extLst>
      <p:ext uri="{BB962C8B-B14F-4D97-AF65-F5344CB8AC3E}">
        <p14:creationId xmlns:p14="http://schemas.microsoft.com/office/powerpoint/2010/main" val="716371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C4E8E4-6261-4A09-9810-50BF4BDE653A}"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523531-107C-41E2-9322-6B262CA24674}" type="slidenum">
              <a:rPr lang="en-GB" smtClean="0"/>
              <a:t>‹#›</a:t>
            </a:fld>
            <a:endParaRPr lang="en-GB"/>
          </a:p>
        </p:txBody>
      </p:sp>
    </p:spTree>
    <p:extLst>
      <p:ext uri="{BB962C8B-B14F-4D97-AF65-F5344CB8AC3E}">
        <p14:creationId xmlns:p14="http://schemas.microsoft.com/office/powerpoint/2010/main" val="1511441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C4E8E4-6261-4A09-9810-50BF4BDE653A}"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523531-107C-41E2-9322-6B262CA24674}" type="slidenum">
              <a:rPr lang="en-GB" smtClean="0"/>
              <a:t>‹#›</a:t>
            </a:fld>
            <a:endParaRPr lang="en-GB"/>
          </a:p>
        </p:txBody>
      </p:sp>
    </p:spTree>
    <p:extLst>
      <p:ext uri="{BB962C8B-B14F-4D97-AF65-F5344CB8AC3E}">
        <p14:creationId xmlns:p14="http://schemas.microsoft.com/office/powerpoint/2010/main" val="3383706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C4E8E4-6261-4A09-9810-50BF4BDE653A}"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523531-107C-41E2-9322-6B262CA24674}" type="slidenum">
              <a:rPr lang="en-GB" smtClean="0"/>
              <a:t>‹#›</a:t>
            </a:fld>
            <a:endParaRPr lang="en-GB"/>
          </a:p>
        </p:txBody>
      </p:sp>
    </p:spTree>
    <p:extLst>
      <p:ext uri="{BB962C8B-B14F-4D97-AF65-F5344CB8AC3E}">
        <p14:creationId xmlns:p14="http://schemas.microsoft.com/office/powerpoint/2010/main" val="2636650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C4E8E4-6261-4A09-9810-50BF4BDE653A}"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523531-107C-41E2-9322-6B262CA24674}" type="slidenum">
              <a:rPr lang="en-GB" smtClean="0"/>
              <a:t>‹#›</a:t>
            </a:fld>
            <a:endParaRPr lang="en-GB"/>
          </a:p>
        </p:txBody>
      </p:sp>
    </p:spTree>
    <p:extLst>
      <p:ext uri="{BB962C8B-B14F-4D97-AF65-F5344CB8AC3E}">
        <p14:creationId xmlns:p14="http://schemas.microsoft.com/office/powerpoint/2010/main" val="1832847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C4E8E4-6261-4A09-9810-50BF4BDE653A}"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523531-107C-41E2-9322-6B262CA24674}" type="slidenum">
              <a:rPr lang="en-GB" smtClean="0"/>
              <a:t>‹#›</a:t>
            </a:fld>
            <a:endParaRPr lang="en-GB"/>
          </a:p>
        </p:txBody>
      </p:sp>
    </p:spTree>
    <p:extLst>
      <p:ext uri="{BB962C8B-B14F-4D97-AF65-F5344CB8AC3E}">
        <p14:creationId xmlns:p14="http://schemas.microsoft.com/office/powerpoint/2010/main" val="999087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C4E8E4-6261-4A09-9810-50BF4BDE653A}" type="datetimeFigureOut">
              <a:rPr lang="en-GB" smtClean="0"/>
              <a:t>18/11/2024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0523531-107C-41E2-9322-6B262CA24674}" type="slidenum">
              <a:rPr lang="en-GB" smtClean="0"/>
              <a:t>‹#›</a:t>
            </a:fld>
            <a:endParaRPr lang="en-GB"/>
          </a:p>
        </p:txBody>
      </p:sp>
    </p:spTree>
    <p:extLst>
      <p:ext uri="{BB962C8B-B14F-4D97-AF65-F5344CB8AC3E}">
        <p14:creationId xmlns:p14="http://schemas.microsoft.com/office/powerpoint/2010/main" val="3522359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C4E8E4-6261-4A09-9810-50BF4BDE653A}" type="datetimeFigureOut">
              <a:rPr lang="en-GB" smtClean="0"/>
              <a:t>18/11/2024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0523531-107C-41E2-9322-6B262CA24674}" type="slidenum">
              <a:rPr lang="en-GB" smtClean="0"/>
              <a:t>‹#›</a:t>
            </a:fld>
            <a:endParaRPr lang="en-GB"/>
          </a:p>
        </p:txBody>
      </p:sp>
    </p:spTree>
    <p:extLst>
      <p:ext uri="{BB962C8B-B14F-4D97-AF65-F5344CB8AC3E}">
        <p14:creationId xmlns:p14="http://schemas.microsoft.com/office/powerpoint/2010/main" val="515341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4E8E4-6261-4A09-9810-50BF4BDE653A}" type="datetimeFigureOut">
              <a:rPr lang="en-GB" smtClean="0"/>
              <a:t>18/11/2024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0523531-107C-41E2-9322-6B262CA24674}" type="slidenum">
              <a:rPr lang="en-GB" smtClean="0"/>
              <a:t>‹#›</a:t>
            </a:fld>
            <a:endParaRPr lang="en-GB"/>
          </a:p>
        </p:txBody>
      </p:sp>
    </p:spTree>
    <p:extLst>
      <p:ext uri="{BB962C8B-B14F-4D97-AF65-F5344CB8AC3E}">
        <p14:creationId xmlns:p14="http://schemas.microsoft.com/office/powerpoint/2010/main" val="388406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C4E8E4-6261-4A09-9810-50BF4BDE653A}"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523531-107C-41E2-9322-6B262CA24674}" type="slidenum">
              <a:rPr lang="en-GB" smtClean="0"/>
              <a:t>‹#›</a:t>
            </a:fld>
            <a:endParaRPr lang="en-GB"/>
          </a:p>
        </p:txBody>
      </p:sp>
    </p:spTree>
    <p:extLst>
      <p:ext uri="{BB962C8B-B14F-4D97-AF65-F5344CB8AC3E}">
        <p14:creationId xmlns:p14="http://schemas.microsoft.com/office/powerpoint/2010/main" val="4277888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C4E8E4-6261-4A09-9810-50BF4BDE653A}"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523531-107C-41E2-9322-6B262CA24674}" type="slidenum">
              <a:rPr lang="en-GB" smtClean="0"/>
              <a:t>‹#›</a:t>
            </a:fld>
            <a:endParaRPr lang="en-GB"/>
          </a:p>
        </p:txBody>
      </p:sp>
    </p:spTree>
    <p:extLst>
      <p:ext uri="{BB962C8B-B14F-4D97-AF65-F5344CB8AC3E}">
        <p14:creationId xmlns:p14="http://schemas.microsoft.com/office/powerpoint/2010/main" val="43992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4E8E4-6261-4A09-9810-50BF4BDE653A}" type="datetimeFigureOut">
              <a:rPr lang="en-GB" smtClean="0"/>
              <a:t>18/11/2024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523531-107C-41E2-9322-6B262CA24674}" type="slidenum">
              <a:rPr lang="en-GB" smtClean="0"/>
              <a:t>‹#›</a:t>
            </a:fld>
            <a:endParaRPr lang="en-GB"/>
          </a:p>
        </p:txBody>
      </p:sp>
    </p:spTree>
    <p:extLst>
      <p:ext uri="{BB962C8B-B14F-4D97-AF65-F5344CB8AC3E}">
        <p14:creationId xmlns:p14="http://schemas.microsoft.com/office/powerpoint/2010/main" val="1172201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70074E-89D5-010D-CEAB-CF517E78DE47}"/>
              </a:ext>
            </a:extLst>
          </p:cNvPr>
          <p:cNvSpPr>
            <a:spLocks noGrp="1"/>
          </p:cNvSpPr>
          <p:nvPr>
            <p:ph type="subTitle" idx="1"/>
          </p:nvPr>
        </p:nvSpPr>
        <p:spPr>
          <a:xfrm>
            <a:off x="0" y="486006"/>
            <a:ext cx="9144000" cy="554326"/>
          </a:xfrm>
        </p:spPr>
        <p:txBody>
          <a:bodyPr>
            <a:normAutofit/>
          </a:bodyPr>
          <a:lstStyle/>
          <a:p>
            <a:r>
              <a:rPr lang="en-GB" sz="3200" b="1" dirty="0">
                <a:solidFill>
                  <a:srgbClr val="002060"/>
                </a:solidFill>
                <a:cs typeface="Arial" panose="020B0604020202020204" pitchFamily="34" charset="0"/>
              </a:rPr>
              <a:t>End Times</a:t>
            </a:r>
          </a:p>
        </p:txBody>
      </p:sp>
      <p:sp>
        <p:nvSpPr>
          <p:cNvPr id="2" name="Down Arrow 1">
            <a:extLst>
              <a:ext uri="{FF2B5EF4-FFF2-40B4-BE49-F238E27FC236}">
                <a16:creationId xmlns:a16="http://schemas.microsoft.com/office/drawing/2014/main" id="{65EFD967-F743-9A3E-208F-29D29166A5F5}"/>
              </a:ext>
            </a:extLst>
          </p:cNvPr>
          <p:cNvSpPr/>
          <p:nvPr/>
        </p:nvSpPr>
        <p:spPr>
          <a:xfrm>
            <a:off x="5500168" y="2341887"/>
            <a:ext cx="615638" cy="1641757"/>
          </a:xfrm>
          <a:prstGeom prst="downArrow">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481D59A-CF29-D82E-C72D-F67F4D33D672}"/>
              </a:ext>
            </a:extLst>
          </p:cNvPr>
          <p:cNvSpPr/>
          <p:nvPr/>
        </p:nvSpPr>
        <p:spPr>
          <a:xfrm>
            <a:off x="6211358" y="2358721"/>
            <a:ext cx="2324944" cy="164174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1000 year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Millennial reign</a:t>
            </a:r>
          </a:p>
        </p:txBody>
      </p:sp>
      <p:sp>
        <p:nvSpPr>
          <p:cNvPr id="6" name="Rectangle 5">
            <a:extLst>
              <a:ext uri="{FF2B5EF4-FFF2-40B4-BE49-F238E27FC236}">
                <a16:creationId xmlns:a16="http://schemas.microsoft.com/office/drawing/2014/main" id="{3072D12B-EC8F-EE29-D9DE-AD5244E5A2C9}"/>
              </a:ext>
            </a:extLst>
          </p:cNvPr>
          <p:cNvSpPr/>
          <p:nvPr/>
        </p:nvSpPr>
        <p:spPr>
          <a:xfrm>
            <a:off x="3865554" y="2348343"/>
            <a:ext cx="1543166" cy="801311"/>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Israel attacked</a:t>
            </a:r>
          </a:p>
        </p:txBody>
      </p:sp>
      <p:sp>
        <p:nvSpPr>
          <p:cNvPr id="8" name="Rectangle 7">
            <a:extLst>
              <a:ext uri="{FF2B5EF4-FFF2-40B4-BE49-F238E27FC236}">
                <a16:creationId xmlns:a16="http://schemas.microsoft.com/office/drawing/2014/main" id="{DB13C0B3-A8FF-C352-AC78-7654DDCB5F98}"/>
              </a:ext>
            </a:extLst>
          </p:cNvPr>
          <p:cNvSpPr/>
          <p:nvPr/>
        </p:nvSpPr>
        <p:spPr>
          <a:xfrm>
            <a:off x="1515371" y="2327565"/>
            <a:ext cx="175774" cy="1652149"/>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82B0EAF5-1667-FDDF-7D74-5E270FA43759}"/>
              </a:ext>
            </a:extLst>
          </p:cNvPr>
          <p:cNvPicPr>
            <a:picLocks noChangeAspect="1"/>
          </p:cNvPicPr>
          <p:nvPr/>
        </p:nvPicPr>
        <p:blipFill>
          <a:blip r:embed="rId3"/>
          <a:stretch>
            <a:fillRect/>
          </a:stretch>
        </p:blipFill>
        <p:spPr>
          <a:xfrm>
            <a:off x="2541307" y="2349766"/>
            <a:ext cx="615638" cy="1652149"/>
          </a:xfrm>
          <a:prstGeom prst="rect">
            <a:avLst/>
          </a:prstGeom>
        </p:spPr>
      </p:pic>
      <p:sp>
        <p:nvSpPr>
          <p:cNvPr id="43" name="Rectangle 42">
            <a:extLst>
              <a:ext uri="{FF2B5EF4-FFF2-40B4-BE49-F238E27FC236}">
                <a16:creationId xmlns:a16="http://schemas.microsoft.com/office/drawing/2014/main" id="{8CDA58D9-0E3F-3048-E393-6F0EFAADFFC4}"/>
              </a:ext>
            </a:extLst>
          </p:cNvPr>
          <p:cNvSpPr/>
          <p:nvPr/>
        </p:nvSpPr>
        <p:spPr>
          <a:xfrm rot="5400000">
            <a:off x="1507766" y="2335736"/>
            <a:ext cx="170774" cy="90256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25BFF73E-E4DC-D6B0-5689-AAE817C9C827}"/>
              </a:ext>
            </a:extLst>
          </p:cNvPr>
          <p:cNvSpPr txBox="1"/>
          <p:nvPr/>
        </p:nvSpPr>
        <p:spPr>
          <a:xfrm>
            <a:off x="5397329" y="4647639"/>
            <a:ext cx="8213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Rev 19</a:t>
            </a:r>
          </a:p>
        </p:txBody>
      </p:sp>
      <p:sp>
        <p:nvSpPr>
          <p:cNvPr id="45" name="TextBox 44">
            <a:extLst>
              <a:ext uri="{FF2B5EF4-FFF2-40B4-BE49-F238E27FC236}">
                <a16:creationId xmlns:a16="http://schemas.microsoft.com/office/drawing/2014/main" id="{BD90E334-D23A-4940-C663-7FD74F734E9B}"/>
              </a:ext>
            </a:extLst>
          </p:cNvPr>
          <p:cNvSpPr txBox="1"/>
          <p:nvPr/>
        </p:nvSpPr>
        <p:spPr>
          <a:xfrm>
            <a:off x="6936353" y="4647861"/>
            <a:ext cx="821315" cy="369332"/>
          </a:xfrm>
          <a:prstGeom prst="rect">
            <a:avLst/>
          </a:prstGeom>
          <a:noFill/>
        </p:spPr>
        <p:txBody>
          <a:bodyPr wrap="none" rtlCol="0">
            <a:spAutoFit/>
          </a:bodyPr>
          <a:lstStyle>
            <a:defPPr>
              <a:defRPr lang="en-US"/>
            </a:defPPr>
            <a:lvl1pPr>
              <a:defRPr b="1">
                <a:solidFill>
                  <a:srgbClr val="00206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Rev 20</a:t>
            </a:r>
          </a:p>
        </p:txBody>
      </p:sp>
      <p:sp>
        <p:nvSpPr>
          <p:cNvPr id="46" name="TextBox 45">
            <a:extLst>
              <a:ext uri="{FF2B5EF4-FFF2-40B4-BE49-F238E27FC236}">
                <a16:creationId xmlns:a16="http://schemas.microsoft.com/office/drawing/2014/main" id="{00FBFB07-CB09-4AE2-062E-A1938EDB0E15}"/>
              </a:ext>
            </a:extLst>
          </p:cNvPr>
          <p:cNvSpPr txBox="1"/>
          <p:nvPr/>
        </p:nvSpPr>
        <p:spPr>
          <a:xfrm>
            <a:off x="2303688" y="5120183"/>
            <a:ext cx="1090876" cy="369332"/>
          </a:xfrm>
          <a:prstGeom prst="rect">
            <a:avLst/>
          </a:prstGeom>
          <a:noFill/>
        </p:spPr>
        <p:txBody>
          <a:bodyPr wrap="none" rtlCol="0">
            <a:spAutoFit/>
          </a:bodyPr>
          <a:lstStyle>
            <a:defPPr>
              <a:defRPr lang="en-US"/>
            </a:defPPr>
            <a:lvl1pPr>
              <a:defRPr b="1">
                <a:solidFill>
                  <a:srgbClr val="00206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Eze 36-37</a:t>
            </a:r>
          </a:p>
        </p:txBody>
      </p:sp>
      <p:sp>
        <p:nvSpPr>
          <p:cNvPr id="47" name="TextBox 46">
            <a:extLst>
              <a:ext uri="{FF2B5EF4-FFF2-40B4-BE49-F238E27FC236}">
                <a16:creationId xmlns:a16="http://schemas.microsoft.com/office/drawing/2014/main" id="{9EEE6D40-BD87-DEA3-F994-BCC6AB576EDC}"/>
              </a:ext>
            </a:extLst>
          </p:cNvPr>
          <p:cNvSpPr txBox="1"/>
          <p:nvPr/>
        </p:nvSpPr>
        <p:spPr>
          <a:xfrm>
            <a:off x="6801572" y="5120183"/>
            <a:ext cx="1090876" cy="369332"/>
          </a:xfrm>
          <a:prstGeom prst="rect">
            <a:avLst/>
          </a:prstGeom>
          <a:noFill/>
        </p:spPr>
        <p:txBody>
          <a:bodyPr wrap="none" rtlCol="0">
            <a:spAutoFit/>
          </a:bodyPr>
          <a:lstStyle>
            <a:defPPr>
              <a:defRPr lang="en-US"/>
            </a:defPPr>
            <a:lvl1pPr>
              <a:defRPr b="1">
                <a:solidFill>
                  <a:srgbClr val="00206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Eze 40-48</a:t>
            </a:r>
          </a:p>
        </p:txBody>
      </p:sp>
      <p:sp>
        <p:nvSpPr>
          <p:cNvPr id="48" name="TextBox 47">
            <a:extLst>
              <a:ext uri="{FF2B5EF4-FFF2-40B4-BE49-F238E27FC236}">
                <a16:creationId xmlns:a16="http://schemas.microsoft.com/office/drawing/2014/main" id="{8EF8B464-9DB2-B4BB-621C-4C4039EC2712}"/>
              </a:ext>
            </a:extLst>
          </p:cNvPr>
          <p:cNvSpPr txBox="1"/>
          <p:nvPr/>
        </p:nvSpPr>
        <p:spPr>
          <a:xfrm>
            <a:off x="4089647" y="5120183"/>
            <a:ext cx="1090876" cy="369332"/>
          </a:xfrm>
          <a:prstGeom prst="rect">
            <a:avLst/>
          </a:prstGeom>
          <a:noFill/>
        </p:spPr>
        <p:txBody>
          <a:bodyPr wrap="none" rtlCol="0">
            <a:spAutoFit/>
          </a:bodyPr>
          <a:lstStyle>
            <a:defPPr>
              <a:defRPr lang="en-US"/>
            </a:defPPr>
            <a:lvl1pPr>
              <a:defRPr b="1">
                <a:solidFill>
                  <a:srgbClr val="00206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Eze 38-39</a:t>
            </a:r>
          </a:p>
        </p:txBody>
      </p:sp>
      <p:sp>
        <p:nvSpPr>
          <p:cNvPr id="50" name="TextBox 49">
            <a:extLst>
              <a:ext uri="{FF2B5EF4-FFF2-40B4-BE49-F238E27FC236}">
                <a16:creationId xmlns:a16="http://schemas.microsoft.com/office/drawing/2014/main" id="{E4349CE8-9FD2-9E49-692D-692C39932E44}"/>
              </a:ext>
            </a:extLst>
          </p:cNvPr>
          <p:cNvSpPr txBox="1"/>
          <p:nvPr/>
        </p:nvSpPr>
        <p:spPr>
          <a:xfrm>
            <a:off x="4266234" y="5592612"/>
            <a:ext cx="737702" cy="369332"/>
          </a:xfrm>
          <a:prstGeom prst="rect">
            <a:avLst/>
          </a:prstGeom>
          <a:noFill/>
        </p:spPr>
        <p:txBody>
          <a:bodyPr wrap="none" rtlCol="0">
            <a:spAutoFit/>
          </a:bodyPr>
          <a:lstStyle>
            <a:defPPr>
              <a:defRPr lang="en-US"/>
            </a:defPPr>
            <a:lvl1pPr>
              <a:defRPr b="1">
                <a:solidFill>
                  <a:srgbClr val="00206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alibri" panose="020F0502020204030204"/>
                <a:ea typeface="+mn-ea"/>
                <a:cs typeface="+mn-cs"/>
              </a:rPr>
              <a:t>Dan 9</a:t>
            </a:r>
          </a:p>
        </p:txBody>
      </p:sp>
      <p:sp>
        <p:nvSpPr>
          <p:cNvPr id="51" name="Right Arrow 50">
            <a:extLst>
              <a:ext uri="{FF2B5EF4-FFF2-40B4-BE49-F238E27FC236}">
                <a16:creationId xmlns:a16="http://schemas.microsoft.com/office/drawing/2014/main" id="{EEF48148-C33D-6BD8-3A8F-B46E00154259}"/>
              </a:ext>
            </a:extLst>
          </p:cNvPr>
          <p:cNvSpPr/>
          <p:nvPr/>
        </p:nvSpPr>
        <p:spPr>
          <a:xfrm>
            <a:off x="1141870" y="4143520"/>
            <a:ext cx="7835875" cy="511492"/>
          </a:xfrm>
          <a:prstGeom prst="rightArrow">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Last days</a:t>
            </a:r>
          </a:p>
        </p:txBody>
      </p:sp>
      <p:sp>
        <p:nvSpPr>
          <p:cNvPr id="53" name="Rectangle 52">
            <a:extLst>
              <a:ext uri="{FF2B5EF4-FFF2-40B4-BE49-F238E27FC236}">
                <a16:creationId xmlns:a16="http://schemas.microsoft.com/office/drawing/2014/main" id="{B6C461C0-8A45-83F7-2231-665590B3D891}"/>
              </a:ext>
            </a:extLst>
          </p:cNvPr>
          <p:cNvSpPr/>
          <p:nvPr/>
        </p:nvSpPr>
        <p:spPr>
          <a:xfrm>
            <a:off x="3863502" y="3200340"/>
            <a:ext cx="1543166" cy="80131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7E6E6"/>
                </a:solidFill>
                <a:effectLst/>
                <a:uLnTx/>
                <a:uFillTx/>
                <a:latin typeface="Calibri" panose="020F0502020204030204"/>
                <a:ea typeface="+mn-ea"/>
                <a:cs typeface="+mn-cs"/>
              </a:rPr>
              <a:t>Tribulation</a:t>
            </a:r>
          </a:p>
        </p:txBody>
      </p:sp>
      <p:sp>
        <p:nvSpPr>
          <p:cNvPr id="54" name="TextBox 53">
            <a:extLst>
              <a:ext uri="{FF2B5EF4-FFF2-40B4-BE49-F238E27FC236}">
                <a16:creationId xmlns:a16="http://schemas.microsoft.com/office/drawing/2014/main" id="{73683A6A-7789-C4C9-60AB-6167EC3FD6E9}"/>
              </a:ext>
            </a:extLst>
          </p:cNvPr>
          <p:cNvSpPr txBox="1"/>
          <p:nvPr/>
        </p:nvSpPr>
        <p:spPr>
          <a:xfrm>
            <a:off x="5200064" y="1620109"/>
            <a:ext cx="1215846"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GB" sz="1800" b="1"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coming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of Jesus</a:t>
            </a:r>
          </a:p>
        </p:txBody>
      </p:sp>
      <p:sp>
        <p:nvSpPr>
          <p:cNvPr id="56" name="TextBox 55">
            <a:extLst>
              <a:ext uri="{FF2B5EF4-FFF2-40B4-BE49-F238E27FC236}">
                <a16:creationId xmlns:a16="http://schemas.microsoft.com/office/drawing/2014/main" id="{D796D3F4-85A8-8777-BF8D-4DE770493387}"/>
              </a:ext>
            </a:extLst>
          </p:cNvPr>
          <p:cNvSpPr txBox="1"/>
          <p:nvPr/>
        </p:nvSpPr>
        <p:spPr>
          <a:xfrm>
            <a:off x="2366154" y="1616334"/>
            <a:ext cx="94419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State of Israel</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53BE22DB-44B2-868E-236C-C9B115B65416}"/>
              </a:ext>
            </a:extLst>
          </p:cNvPr>
          <p:cNvSpPr txBox="1"/>
          <p:nvPr/>
        </p:nvSpPr>
        <p:spPr>
          <a:xfrm>
            <a:off x="38136" y="1616335"/>
            <a:ext cx="1015847"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Exile to Babylon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BAF28410-FCE5-D630-4EE9-37F70EC31BA3}"/>
              </a:ext>
            </a:extLst>
          </p:cNvPr>
          <p:cNvSpPr txBox="1"/>
          <p:nvPr/>
        </p:nvSpPr>
        <p:spPr>
          <a:xfrm>
            <a:off x="0" y="2856427"/>
            <a:ext cx="1015847"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586 BC</a:t>
            </a:r>
            <a:endParaRPr kumimoji="0" lang="en-GB"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2C98A191-FE82-53F4-9AB2-102D55EE2057}"/>
              </a:ext>
            </a:extLst>
          </p:cNvPr>
          <p:cNvSpPr txBox="1"/>
          <p:nvPr/>
        </p:nvSpPr>
        <p:spPr>
          <a:xfrm>
            <a:off x="4130652" y="4647754"/>
            <a:ext cx="1008866" cy="369332"/>
          </a:xfrm>
          <a:prstGeom prst="rect">
            <a:avLst/>
          </a:prstGeom>
          <a:noFill/>
        </p:spPr>
        <p:txBody>
          <a:bodyPr wrap="none" rtlCol="0">
            <a:spAutoFit/>
          </a:bodyPr>
          <a:lstStyle>
            <a:defPPr>
              <a:defRPr lang="en-US"/>
            </a:defPPr>
            <a:lvl1pPr>
              <a:defRPr b="1">
                <a:solidFill>
                  <a:srgbClr val="00206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alibri" panose="020F0502020204030204"/>
                <a:ea typeface="+mn-ea"/>
                <a:cs typeface="+mn-cs"/>
              </a:rPr>
              <a:t>Rev 6-16</a:t>
            </a:r>
          </a:p>
        </p:txBody>
      </p:sp>
    </p:spTree>
    <p:extLst>
      <p:ext uri="{BB962C8B-B14F-4D97-AF65-F5344CB8AC3E}">
        <p14:creationId xmlns:p14="http://schemas.microsoft.com/office/powerpoint/2010/main" val="236085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3000" fill="hold"/>
                                        <p:tgtEl>
                                          <p:spTgt spid="51"/>
                                        </p:tgtEl>
                                        <p:attrNameLst>
                                          <p:attrName>ppt_x</p:attrName>
                                        </p:attrNameLst>
                                      </p:cBhvr>
                                      <p:tavLst>
                                        <p:tav tm="0">
                                          <p:val>
                                            <p:strVal val="0-#ppt_w/2"/>
                                          </p:val>
                                        </p:tav>
                                        <p:tav tm="100000">
                                          <p:val>
                                            <p:strVal val="#ppt_x"/>
                                          </p:val>
                                        </p:tav>
                                      </p:tavLst>
                                    </p:anim>
                                    <p:anim calcmode="lin" valueType="num">
                                      <p:cBhvr additive="base">
                                        <p:cTn id="16" dur="30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500"/>
                                        <p:tgtEl>
                                          <p:spTgt spid="5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0"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500"/>
                                        <p:tgtEl>
                                          <p:spTgt spid="4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500"/>
                                        <p:tgtEl>
                                          <p:spTgt spid="5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fade">
                                      <p:cBhvr>
                                        <p:cTn id="81" dur="500"/>
                                        <p:tgtEl>
                                          <p:spTgt spid="6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fade">
                                      <p:cBhvr>
                                        <p:cTn id="8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43" grpId="0" animBg="1"/>
      <p:bldP spid="44" grpId="0"/>
      <p:bldP spid="45" grpId="0"/>
      <p:bldP spid="46" grpId="0"/>
      <p:bldP spid="47" grpId="0"/>
      <p:bldP spid="48" grpId="0"/>
      <p:bldP spid="50" grpId="0"/>
      <p:bldP spid="51" grpId="0" animBg="1"/>
      <p:bldP spid="53" grpId="0" animBg="1"/>
      <p:bldP spid="54" grpId="0"/>
      <p:bldP spid="56" grpId="0"/>
      <p:bldP spid="57" grpId="0"/>
      <p:bldP spid="59" grpId="0"/>
      <p:bldP spid="6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775607"/>
            <a:ext cx="9143998" cy="5306784"/>
          </a:xfrm>
          <a:prstGeom prst="rect">
            <a:avLst/>
          </a:prstGeom>
        </p:spPr>
      </p:pic>
      <p:sp>
        <p:nvSpPr>
          <p:cNvPr id="3" name="Rectangle 2">
            <a:extLst>
              <a:ext uri="{FF2B5EF4-FFF2-40B4-BE49-F238E27FC236}">
                <a16:creationId xmlns:a16="http://schemas.microsoft.com/office/drawing/2014/main" id="{1AE72347-DF01-FF65-F813-DAE116A65D8C}"/>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endParaRPr lang="en-GB" b="1" dirty="0">
              <a:solidFill>
                <a:srgbClr val="00B041"/>
              </a:solidFill>
            </a:endParaRPr>
          </a:p>
        </p:txBody>
      </p:sp>
      <p:sp>
        <p:nvSpPr>
          <p:cNvPr id="5" name="TextBox 4">
            <a:extLst>
              <a:ext uri="{FF2B5EF4-FFF2-40B4-BE49-F238E27FC236}">
                <a16:creationId xmlns:a16="http://schemas.microsoft.com/office/drawing/2014/main" id="{797E911F-0E3B-D28A-BAD0-6164424CA99E}"/>
              </a:ext>
            </a:extLst>
          </p:cNvPr>
          <p:cNvSpPr txBox="1"/>
          <p:nvPr/>
        </p:nvSpPr>
        <p:spPr>
          <a:xfrm>
            <a:off x="1237421" y="6285706"/>
            <a:ext cx="1113183" cy="369332"/>
          </a:xfrm>
          <a:prstGeom prst="rect">
            <a:avLst/>
          </a:prstGeom>
          <a:noFill/>
        </p:spPr>
        <p:txBody>
          <a:bodyPr wrap="square" rtlCol="0">
            <a:spAutoFit/>
          </a:bodyPr>
          <a:lstStyle/>
          <a:p>
            <a:r>
              <a:rPr lang="en-GB" dirty="0"/>
              <a:t>Scythians</a:t>
            </a:r>
          </a:p>
        </p:txBody>
      </p:sp>
    </p:spTree>
    <p:extLst>
      <p:ext uri="{BB962C8B-B14F-4D97-AF65-F5344CB8AC3E}">
        <p14:creationId xmlns:p14="http://schemas.microsoft.com/office/powerpoint/2010/main" val="1034578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775607"/>
            <a:ext cx="9143997" cy="5306784"/>
          </a:xfrm>
          <a:prstGeom prst="rect">
            <a:avLst/>
          </a:prstGeom>
        </p:spPr>
      </p:pic>
      <p:sp>
        <p:nvSpPr>
          <p:cNvPr id="4" name="Rectangle 3">
            <a:extLst>
              <a:ext uri="{FF2B5EF4-FFF2-40B4-BE49-F238E27FC236}">
                <a16:creationId xmlns:a16="http://schemas.microsoft.com/office/drawing/2014/main" id="{F89DAB2D-E97F-04B1-FF7A-4DDCC4FD6225}"/>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endParaRPr lang="en-GB" b="1" dirty="0">
              <a:solidFill>
                <a:srgbClr val="00B041"/>
              </a:solidFill>
            </a:endParaRPr>
          </a:p>
        </p:txBody>
      </p:sp>
      <p:sp>
        <p:nvSpPr>
          <p:cNvPr id="7" name="TextBox 6">
            <a:extLst>
              <a:ext uri="{FF2B5EF4-FFF2-40B4-BE49-F238E27FC236}">
                <a16:creationId xmlns:a16="http://schemas.microsoft.com/office/drawing/2014/main" id="{18D68ABF-D403-A8DF-E978-A16FB417CB4C}"/>
              </a:ext>
            </a:extLst>
          </p:cNvPr>
          <p:cNvSpPr txBox="1"/>
          <p:nvPr/>
        </p:nvSpPr>
        <p:spPr>
          <a:xfrm>
            <a:off x="1237421" y="6285706"/>
            <a:ext cx="1113183" cy="369332"/>
          </a:xfrm>
          <a:prstGeom prst="rect">
            <a:avLst/>
          </a:prstGeom>
          <a:noFill/>
        </p:spPr>
        <p:txBody>
          <a:bodyPr wrap="square" rtlCol="0">
            <a:spAutoFit/>
          </a:bodyPr>
          <a:lstStyle/>
          <a:p>
            <a:r>
              <a:rPr lang="en-GB" dirty="0"/>
              <a:t>Scythians</a:t>
            </a:r>
          </a:p>
        </p:txBody>
      </p:sp>
    </p:spTree>
    <p:extLst>
      <p:ext uri="{BB962C8B-B14F-4D97-AF65-F5344CB8AC3E}">
        <p14:creationId xmlns:p14="http://schemas.microsoft.com/office/powerpoint/2010/main" val="1767289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775607"/>
            <a:ext cx="9143997" cy="5306783"/>
          </a:xfrm>
          <a:prstGeom prst="rect">
            <a:avLst/>
          </a:prstGeom>
        </p:spPr>
      </p:pic>
      <p:sp>
        <p:nvSpPr>
          <p:cNvPr id="3" name="Rectangle 2">
            <a:extLst>
              <a:ext uri="{FF2B5EF4-FFF2-40B4-BE49-F238E27FC236}">
                <a16:creationId xmlns:a16="http://schemas.microsoft.com/office/drawing/2014/main" id="{60F649A1-A0D6-DCEA-2DE9-47EE579D7056}"/>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endParaRPr lang="en-GB" b="1" dirty="0">
              <a:solidFill>
                <a:srgbClr val="00B041"/>
              </a:solidFill>
            </a:endParaRPr>
          </a:p>
        </p:txBody>
      </p:sp>
      <p:sp>
        <p:nvSpPr>
          <p:cNvPr id="7" name="TextBox 6">
            <a:extLst>
              <a:ext uri="{FF2B5EF4-FFF2-40B4-BE49-F238E27FC236}">
                <a16:creationId xmlns:a16="http://schemas.microsoft.com/office/drawing/2014/main" id="{52CED94B-9A28-BEBA-907F-2E8912B7916B}"/>
              </a:ext>
            </a:extLst>
          </p:cNvPr>
          <p:cNvSpPr txBox="1"/>
          <p:nvPr/>
        </p:nvSpPr>
        <p:spPr>
          <a:xfrm>
            <a:off x="1237421" y="6285706"/>
            <a:ext cx="1113183" cy="369332"/>
          </a:xfrm>
          <a:prstGeom prst="rect">
            <a:avLst/>
          </a:prstGeom>
          <a:noFill/>
        </p:spPr>
        <p:txBody>
          <a:bodyPr wrap="square" rtlCol="0">
            <a:spAutoFit/>
          </a:bodyPr>
          <a:lstStyle/>
          <a:p>
            <a:r>
              <a:rPr lang="en-GB" dirty="0"/>
              <a:t>Scythians</a:t>
            </a:r>
          </a:p>
        </p:txBody>
      </p:sp>
    </p:spTree>
    <p:extLst>
      <p:ext uri="{BB962C8B-B14F-4D97-AF65-F5344CB8AC3E}">
        <p14:creationId xmlns:p14="http://schemas.microsoft.com/office/powerpoint/2010/main" val="975714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775607"/>
            <a:ext cx="9143995" cy="5306783"/>
          </a:xfrm>
          <a:prstGeom prst="rect">
            <a:avLst/>
          </a:prstGeom>
        </p:spPr>
      </p:pic>
      <p:sp>
        <p:nvSpPr>
          <p:cNvPr id="3" name="Rectangle 2">
            <a:extLst>
              <a:ext uri="{FF2B5EF4-FFF2-40B4-BE49-F238E27FC236}">
                <a16:creationId xmlns:a16="http://schemas.microsoft.com/office/drawing/2014/main" id="{5D414A12-4EDC-FDFB-219F-A7DA1ED19DF5}"/>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endParaRPr lang="en-GB" b="1" dirty="0">
              <a:solidFill>
                <a:srgbClr val="00B041"/>
              </a:solidFill>
            </a:endParaRPr>
          </a:p>
        </p:txBody>
      </p:sp>
      <p:sp>
        <p:nvSpPr>
          <p:cNvPr id="5" name="TextBox 4">
            <a:extLst>
              <a:ext uri="{FF2B5EF4-FFF2-40B4-BE49-F238E27FC236}">
                <a16:creationId xmlns:a16="http://schemas.microsoft.com/office/drawing/2014/main" id="{AEFE5406-6E9C-5A1D-0070-7A482AA7B54B}"/>
              </a:ext>
            </a:extLst>
          </p:cNvPr>
          <p:cNvSpPr txBox="1"/>
          <p:nvPr/>
        </p:nvSpPr>
        <p:spPr>
          <a:xfrm>
            <a:off x="1237421" y="6285706"/>
            <a:ext cx="1113183" cy="369332"/>
          </a:xfrm>
          <a:prstGeom prst="rect">
            <a:avLst/>
          </a:prstGeom>
          <a:noFill/>
        </p:spPr>
        <p:txBody>
          <a:bodyPr wrap="square" rtlCol="0">
            <a:spAutoFit/>
          </a:bodyPr>
          <a:lstStyle/>
          <a:p>
            <a:r>
              <a:rPr lang="en-GB" dirty="0"/>
              <a:t>Scythians</a:t>
            </a:r>
          </a:p>
        </p:txBody>
      </p:sp>
    </p:spTree>
    <p:extLst>
      <p:ext uri="{BB962C8B-B14F-4D97-AF65-F5344CB8AC3E}">
        <p14:creationId xmlns:p14="http://schemas.microsoft.com/office/powerpoint/2010/main" val="3747468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775607"/>
            <a:ext cx="9143995" cy="5306782"/>
          </a:xfrm>
          <a:prstGeom prst="rect">
            <a:avLst/>
          </a:prstGeom>
        </p:spPr>
      </p:pic>
      <p:sp>
        <p:nvSpPr>
          <p:cNvPr id="3" name="Rectangle 2">
            <a:extLst>
              <a:ext uri="{FF2B5EF4-FFF2-40B4-BE49-F238E27FC236}">
                <a16:creationId xmlns:a16="http://schemas.microsoft.com/office/drawing/2014/main" id="{C2B71E92-305E-6740-B4EB-6B337FECF134}"/>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r>
              <a:rPr lang="en-GB" b="1" dirty="0">
                <a:solidFill>
                  <a:srgbClr val="9828D7"/>
                </a:solidFill>
              </a:rPr>
              <a:t>Persia</a:t>
            </a:r>
            <a:r>
              <a:rPr lang="en-GB" b="1" dirty="0">
                <a:solidFill>
                  <a:srgbClr val="C00000"/>
                </a:solidFill>
              </a:rPr>
              <a:t>	      	</a:t>
            </a:r>
            <a:endParaRPr lang="en-GB" b="1" dirty="0">
              <a:solidFill>
                <a:srgbClr val="00B041"/>
              </a:solidFill>
            </a:endParaRPr>
          </a:p>
        </p:txBody>
      </p:sp>
    </p:spTree>
    <p:extLst>
      <p:ext uri="{BB962C8B-B14F-4D97-AF65-F5344CB8AC3E}">
        <p14:creationId xmlns:p14="http://schemas.microsoft.com/office/powerpoint/2010/main" val="846617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775607"/>
            <a:ext cx="9143993" cy="5306782"/>
          </a:xfrm>
          <a:prstGeom prst="rect">
            <a:avLst/>
          </a:prstGeom>
        </p:spPr>
      </p:pic>
      <p:sp>
        <p:nvSpPr>
          <p:cNvPr id="2" name="Rectangle 1">
            <a:extLst>
              <a:ext uri="{FF2B5EF4-FFF2-40B4-BE49-F238E27FC236}">
                <a16:creationId xmlns:a16="http://schemas.microsoft.com/office/drawing/2014/main" id="{CA6E212B-C2DF-E11C-B2BF-79C8277B556E}"/>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r>
              <a:rPr lang="en-GB" b="1" dirty="0">
                <a:solidFill>
                  <a:srgbClr val="9828D7"/>
                </a:solidFill>
              </a:rPr>
              <a:t>Persia</a:t>
            </a:r>
            <a:r>
              <a:rPr lang="en-GB" b="1" dirty="0">
                <a:solidFill>
                  <a:srgbClr val="C00000"/>
                </a:solidFill>
              </a:rPr>
              <a:t>	      </a:t>
            </a:r>
            <a:r>
              <a:rPr lang="en-GB" b="1" dirty="0">
                <a:solidFill>
                  <a:srgbClr val="DA9434"/>
                </a:solidFill>
              </a:rPr>
              <a:t>Cush</a:t>
            </a:r>
            <a:r>
              <a:rPr lang="en-GB" b="1" dirty="0">
                <a:solidFill>
                  <a:srgbClr val="C00000"/>
                </a:solidFill>
              </a:rPr>
              <a:t>	</a:t>
            </a:r>
            <a:endParaRPr lang="en-GB" b="1" dirty="0">
              <a:solidFill>
                <a:srgbClr val="00B041"/>
              </a:solidFill>
            </a:endParaRPr>
          </a:p>
        </p:txBody>
      </p:sp>
    </p:spTree>
    <p:extLst>
      <p:ext uri="{BB962C8B-B14F-4D97-AF65-F5344CB8AC3E}">
        <p14:creationId xmlns:p14="http://schemas.microsoft.com/office/powerpoint/2010/main" val="2607499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775607"/>
            <a:ext cx="9143993" cy="5306781"/>
          </a:xfrm>
          <a:prstGeom prst="rect">
            <a:avLst/>
          </a:prstGeom>
        </p:spPr>
      </p:pic>
      <p:sp>
        <p:nvSpPr>
          <p:cNvPr id="2" name="Rectangle 1">
            <a:extLst>
              <a:ext uri="{FF2B5EF4-FFF2-40B4-BE49-F238E27FC236}">
                <a16:creationId xmlns:a16="http://schemas.microsoft.com/office/drawing/2014/main" id="{82FC0971-07ED-DE66-33BB-718EA6DDB6EB}"/>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r>
              <a:rPr lang="en-GB" b="1" dirty="0">
                <a:solidFill>
                  <a:srgbClr val="9828D7"/>
                </a:solidFill>
              </a:rPr>
              <a:t>Persia</a:t>
            </a:r>
            <a:r>
              <a:rPr lang="en-GB" b="1" dirty="0">
                <a:solidFill>
                  <a:srgbClr val="C00000"/>
                </a:solidFill>
              </a:rPr>
              <a:t>	      </a:t>
            </a:r>
            <a:r>
              <a:rPr lang="en-GB" b="1" dirty="0">
                <a:solidFill>
                  <a:srgbClr val="DA9434"/>
                </a:solidFill>
              </a:rPr>
              <a:t>Cush</a:t>
            </a:r>
            <a:r>
              <a:rPr lang="en-GB" b="1" dirty="0">
                <a:solidFill>
                  <a:srgbClr val="C00000"/>
                </a:solidFill>
              </a:rPr>
              <a:t>	     </a:t>
            </a:r>
            <a:r>
              <a:rPr lang="en-GB" b="1" dirty="0">
                <a:solidFill>
                  <a:srgbClr val="FF6701"/>
                </a:solidFill>
              </a:rPr>
              <a:t>Put</a:t>
            </a:r>
            <a:r>
              <a:rPr lang="en-GB" b="1" dirty="0">
                <a:solidFill>
                  <a:srgbClr val="C00000"/>
                </a:solidFill>
              </a:rPr>
              <a:t>	</a:t>
            </a:r>
            <a:endParaRPr lang="en-GB" b="1" dirty="0">
              <a:solidFill>
                <a:srgbClr val="00B041"/>
              </a:solidFill>
            </a:endParaRPr>
          </a:p>
        </p:txBody>
      </p:sp>
    </p:spTree>
    <p:extLst>
      <p:ext uri="{BB962C8B-B14F-4D97-AF65-F5344CB8AC3E}">
        <p14:creationId xmlns:p14="http://schemas.microsoft.com/office/powerpoint/2010/main" val="4143331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 y="775607"/>
            <a:ext cx="9143991" cy="5306781"/>
          </a:xfrm>
          <a:prstGeom prst="rect">
            <a:avLst/>
          </a:prstGeom>
        </p:spPr>
      </p:pic>
      <p:sp>
        <p:nvSpPr>
          <p:cNvPr id="2" name="Rectangle 1">
            <a:extLst>
              <a:ext uri="{FF2B5EF4-FFF2-40B4-BE49-F238E27FC236}">
                <a16:creationId xmlns:a16="http://schemas.microsoft.com/office/drawing/2014/main" id="{228D1887-1340-F824-AB18-DCB39021914D}"/>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r>
              <a:rPr lang="en-GB" b="1" dirty="0">
                <a:solidFill>
                  <a:srgbClr val="9828D7"/>
                </a:solidFill>
              </a:rPr>
              <a:t>Persia</a:t>
            </a:r>
            <a:r>
              <a:rPr lang="en-GB" b="1" dirty="0">
                <a:solidFill>
                  <a:srgbClr val="C00000"/>
                </a:solidFill>
              </a:rPr>
              <a:t>	      </a:t>
            </a:r>
            <a:r>
              <a:rPr lang="en-GB" b="1" dirty="0">
                <a:solidFill>
                  <a:srgbClr val="DA9434"/>
                </a:solidFill>
              </a:rPr>
              <a:t>Cush</a:t>
            </a:r>
            <a:r>
              <a:rPr lang="en-GB" b="1" dirty="0">
                <a:solidFill>
                  <a:srgbClr val="C00000"/>
                </a:solidFill>
              </a:rPr>
              <a:t>	     </a:t>
            </a:r>
            <a:r>
              <a:rPr lang="en-GB" b="1" dirty="0">
                <a:solidFill>
                  <a:srgbClr val="FF6701"/>
                </a:solidFill>
              </a:rPr>
              <a:t>Put</a:t>
            </a:r>
            <a:r>
              <a:rPr lang="en-GB" b="1" dirty="0">
                <a:solidFill>
                  <a:srgbClr val="C00000"/>
                </a:solidFill>
              </a:rPr>
              <a:t>	</a:t>
            </a:r>
            <a:r>
              <a:rPr lang="en-GB" b="1" dirty="0">
                <a:solidFill>
                  <a:srgbClr val="E9E304"/>
                </a:solidFill>
              </a:rPr>
              <a:t>Gomer</a:t>
            </a:r>
            <a:r>
              <a:rPr lang="en-GB" b="1" dirty="0">
                <a:solidFill>
                  <a:srgbClr val="C00000"/>
                </a:solidFill>
              </a:rPr>
              <a:t>	</a:t>
            </a:r>
            <a:endParaRPr lang="en-GB" b="1" dirty="0">
              <a:solidFill>
                <a:srgbClr val="00B041"/>
              </a:solidFill>
            </a:endParaRPr>
          </a:p>
        </p:txBody>
      </p:sp>
    </p:spTree>
    <p:extLst>
      <p:ext uri="{BB962C8B-B14F-4D97-AF65-F5344CB8AC3E}">
        <p14:creationId xmlns:p14="http://schemas.microsoft.com/office/powerpoint/2010/main" val="2564466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 y="775607"/>
            <a:ext cx="9143991" cy="5306780"/>
          </a:xfrm>
          <a:prstGeom prst="rect">
            <a:avLst/>
          </a:prstGeom>
        </p:spPr>
      </p:pic>
      <p:sp>
        <p:nvSpPr>
          <p:cNvPr id="2" name="Rectangle 1">
            <a:extLst>
              <a:ext uri="{FF2B5EF4-FFF2-40B4-BE49-F238E27FC236}">
                <a16:creationId xmlns:a16="http://schemas.microsoft.com/office/drawing/2014/main" id="{2076CB71-DD65-9245-EB1E-5BA2AB1B7EB9}"/>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r>
              <a:rPr lang="en-GB" b="1" dirty="0">
                <a:solidFill>
                  <a:srgbClr val="9828D7"/>
                </a:solidFill>
              </a:rPr>
              <a:t>Persia</a:t>
            </a:r>
            <a:r>
              <a:rPr lang="en-GB" b="1" dirty="0">
                <a:solidFill>
                  <a:srgbClr val="C00000"/>
                </a:solidFill>
              </a:rPr>
              <a:t>	      </a:t>
            </a:r>
            <a:r>
              <a:rPr lang="en-GB" b="1" dirty="0">
                <a:solidFill>
                  <a:srgbClr val="DA9434"/>
                </a:solidFill>
              </a:rPr>
              <a:t>Cush</a:t>
            </a:r>
            <a:r>
              <a:rPr lang="en-GB" b="1" dirty="0">
                <a:solidFill>
                  <a:srgbClr val="C00000"/>
                </a:solidFill>
              </a:rPr>
              <a:t>	     </a:t>
            </a:r>
            <a:r>
              <a:rPr lang="en-GB" b="1" dirty="0">
                <a:solidFill>
                  <a:srgbClr val="FF6701"/>
                </a:solidFill>
              </a:rPr>
              <a:t>Put</a:t>
            </a:r>
            <a:r>
              <a:rPr lang="en-GB" b="1" dirty="0">
                <a:solidFill>
                  <a:srgbClr val="C00000"/>
                </a:solidFill>
              </a:rPr>
              <a:t>	</a:t>
            </a:r>
            <a:r>
              <a:rPr lang="en-GB" b="1" dirty="0">
                <a:solidFill>
                  <a:srgbClr val="E9E304"/>
                </a:solidFill>
              </a:rPr>
              <a:t>Gomer</a:t>
            </a:r>
            <a:r>
              <a:rPr lang="en-GB" b="1" dirty="0">
                <a:solidFill>
                  <a:srgbClr val="C00000"/>
                </a:solidFill>
              </a:rPr>
              <a:t>	</a:t>
            </a:r>
            <a:r>
              <a:rPr lang="en-GB" b="1" dirty="0" err="1">
                <a:solidFill>
                  <a:srgbClr val="FF39E8"/>
                </a:solidFill>
              </a:rPr>
              <a:t>Togarmah</a:t>
            </a:r>
            <a:r>
              <a:rPr lang="en-GB" b="1" dirty="0">
                <a:solidFill>
                  <a:srgbClr val="C00000"/>
                </a:solidFill>
              </a:rPr>
              <a:t>	</a:t>
            </a:r>
            <a:endParaRPr lang="en-GB" b="1" dirty="0">
              <a:solidFill>
                <a:srgbClr val="00B041"/>
              </a:solidFill>
            </a:endParaRPr>
          </a:p>
        </p:txBody>
      </p:sp>
    </p:spTree>
    <p:extLst>
      <p:ext uri="{BB962C8B-B14F-4D97-AF65-F5344CB8AC3E}">
        <p14:creationId xmlns:p14="http://schemas.microsoft.com/office/powerpoint/2010/main" val="4121081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 y="775607"/>
            <a:ext cx="9143991" cy="5306780"/>
          </a:xfrm>
          <a:prstGeom prst="rect">
            <a:avLst/>
          </a:prstGeom>
        </p:spPr>
      </p:pic>
      <p:sp>
        <p:nvSpPr>
          <p:cNvPr id="2" name="Rectangle 1">
            <a:extLst>
              <a:ext uri="{FF2B5EF4-FFF2-40B4-BE49-F238E27FC236}">
                <a16:creationId xmlns:a16="http://schemas.microsoft.com/office/drawing/2014/main" id="{4F74F721-FF19-DA1F-E0B5-8A9EB9711C90}"/>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r>
              <a:rPr lang="en-GB" b="1" dirty="0">
                <a:solidFill>
                  <a:srgbClr val="9828D7"/>
                </a:solidFill>
              </a:rPr>
              <a:t>Persia</a:t>
            </a:r>
            <a:r>
              <a:rPr lang="en-GB" b="1" dirty="0">
                <a:solidFill>
                  <a:srgbClr val="C00000"/>
                </a:solidFill>
              </a:rPr>
              <a:t>	      </a:t>
            </a:r>
            <a:r>
              <a:rPr lang="en-GB" b="1" dirty="0">
                <a:solidFill>
                  <a:srgbClr val="DA9434"/>
                </a:solidFill>
              </a:rPr>
              <a:t>Cush</a:t>
            </a:r>
            <a:r>
              <a:rPr lang="en-GB" b="1" dirty="0">
                <a:solidFill>
                  <a:srgbClr val="C00000"/>
                </a:solidFill>
              </a:rPr>
              <a:t>	     </a:t>
            </a:r>
            <a:r>
              <a:rPr lang="en-GB" b="1" dirty="0">
                <a:solidFill>
                  <a:srgbClr val="FF6701"/>
                </a:solidFill>
              </a:rPr>
              <a:t>Put</a:t>
            </a:r>
            <a:r>
              <a:rPr lang="en-GB" b="1" dirty="0">
                <a:solidFill>
                  <a:srgbClr val="C00000"/>
                </a:solidFill>
              </a:rPr>
              <a:t>	</a:t>
            </a:r>
            <a:r>
              <a:rPr lang="en-GB" b="1" dirty="0">
                <a:solidFill>
                  <a:srgbClr val="E9E304"/>
                </a:solidFill>
              </a:rPr>
              <a:t>Gomer</a:t>
            </a:r>
            <a:r>
              <a:rPr lang="en-GB" b="1" dirty="0">
                <a:solidFill>
                  <a:srgbClr val="C00000"/>
                </a:solidFill>
              </a:rPr>
              <a:t>	</a:t>
            </a:r>
            <a:r>
              <a:rPr lang="en-GB" b="1" dirty="0" err="1">
                <a:solidFill>
                  <a:srgbClr val="FF39E8"/>
                </a:solidFill>
              </a:rPr>
              <a:t>Togarmah</a:t>
            </a:r>
            <a:r>
              <a:rPr lang="en-GB" b="1" dirty="0">
                <a:solidFill>
                  <a:srgbClr val="C00000"/>
                </a:solidFill>
              </a:rPr>
              <a:t>	</a:t>
            </a:r>
            <a:endParaRPr lang="en-GB" b="1" dirty="0">
              <a:solidFill>
                <a:srgbClr val="00B041"/>
              </a:solidFill>
            </a:endParaRPr>
          </a:p>
        </p:txBody>
      </p:sp>
    </p:spTree>
    <p:extLst>
      <p:ext uri="{BB962C8B-B14F-4D97-AF65-F5344CB8AC3E}">
        <p14:creationId xmlns:p14="http://schemas.microsoft.com/office/powerpoint/2010/main" val="2226759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70074E-89D5-010D-CEAB-CF517E78DE47}"/>
              </a:ext>
            </a:extLst>
          </p:cNvPr>
          <p:cNvSpPr>
            <a:spLocks noGrp="1"/>
          </p:cNvSpPr>
          <p:nvPr>
            <p:ph type="subTitle" idx="1"/>
          </p:nvPr>
        </p:nvSpPr>
        <p:spPr>
          <a:xfrm>
            <a:off x="0" y="486006"/>
            <a:ext cx="9144000" cy="554326"/>
          </a:xfrm>
        </p:spPr>
        <p:txBody>
          <a:bodyPr>
            <a:normAutofit/>
          </a:bodyPr>
          <a:lstStyle/>
          <a:p>
            <a:r>
              <a:rPr lang="en-GB" sz="3200" b="1" dirty="0">
                <a:solidFill>
                  <a:srgbClr val="002060"/>
                </a:solidFill>
                <a:cs typeface="Arial" panose="020B0604020202020204" pitchFamily="34" charset="0"/>
              </a:rPr>
              <a:t>End Times:   The great battle against Israel</a:t>
            </a:r>
          </a:p>
        </p:txBody>
      </p:sp>
      <p:sp>
        <p:nvSpPr>
          <p:cNvPr id="57" name="TextBox 56">
            <a:extLst>
              <a:ext uri="{FF2B5EF4-FFF2-40B4-BE49-F238E27FC236}">
                <a16:creationId xmlns:a16="http://schemas.microsoft.com/office/drawing/2014/main" id="{53BE22DB-44B2-868E-236C-C9B115B65416}"/>
              </a:ext>
            </a:extLst>
          </p:cNvPr>
          <p:cNvSpPr txBox="1"/>
          <p:nvPr/>
        </p:nvSpPr>
        <p:spPr>
          <a:xfrm>
            <a:off x="268357" y="1516944"/>
            <a:ext cx="8607285" cy="4016484"/>
          </a:xfrm>
          <a:prstGeom prst="rect">
            <a:avLst/>
          </a:prstGeom>
          <a:noFill/>
        </p:spPr>
        <p:txBody>
          <a:bodyPr wrap="square">
            <a:spAutoFit/>
          </a:bodyPr>
          <a:lstStyle/>
          <a:p>
            <a:pPr algn="ctr"/>
            <a:r>
              <a:rPr lang="en-GB" sz="2400" b="1" dirty="0"/>
              <a:t>Ezekiel 38:</a:t>
            </a:r>
          </a:p>
          <a:p>
            <a:endParaRPr lang="en-GB" sz="1100" b="1" dirty="0"/>
          </a:p>
          <a:p>
            <a:r>
              <a:rPr lang="en-GB" sz="2200" b="1" baseline="30000" dirty="0"/>
              <a:t>1 </a:t>
            </a:r>
            <a:r>
              <a:rPr lang="en-GB" sz="2200" dirty="0"/>
              <a:t>The word of the Lord came to me:  </a:t>
            </a:r>
            <a:r>
              <a:rPr lang="en-GB" sz="2200" b="1" baseline="30000" dirty="0"/>
              <a:t>2 </a:t>
            </a:r>
            <a:r>
              <a:rPr lang="en-GB" sz="2200" dirty="0"/>
              <a:t>‘Son of man, set your face against Gog, of the land of Magog, the chief prince of </a:t>
            </a:r>
            <a:r>
              <a:rPr lang="en-GB" sz="2200" dirty="0" err="1"/>
              <a:t>Meshek</a:t>
            </a:r>
            <a:r>
              <a:rPr lang="en-GB" sz="2200" dirty="0"/>
              <a:t> and Tubal; prophesy against him </a:t>
            </a:r>
            <a:r>
              <a:rPr lang="en-GB" sz="2200" b="1" baseline="30000" dirty="0"/>
              <a:t>3 </a:t>
            </a:r>
            <a:r>
              <a:rPr lang="en-GB" sz="2200" dirty="0"/>
              <a:t>and say:  “This is what the Sovereign Lord says: I am against you, Gog, chief prince of </a:t>
            </a:r>
            <a:r>
              <a:rPr lang="en-GB" sz="2200" dirty="0" err="1"/>
              <a:t>Meshek</a:t>
            </a:r>
            <a:r>
              <a:rPr lang="en-GB" sz="2200" dirty="0"/>
              <a:t> and Tubal.  </a:t>
            </a:r>
            <a:r>
              <a:rPr lang="en-GB" sz="2200" b="1" baseline="30000" dirty="0"/>
              <a:t>4 </a:t>
            </a:r>
            <a:r>
              <a:rPr lang="en-GB" sz="2200" dirty="0"/>
              <a:t>I will turn you around, put hooks in your jaws and bring you out with your whole army – your horses, your horsemen fully armed, and a great horde with large and small shields, all of them brandishing their swords.  </a:t>
            </a:r>
            <a:r>
              <a:rPr lang="en-GB" sz="2200" b="1" baseline="30000" dirty="0"/>
              <a:t>5 </a:t>
            </a:r>
            <a:r>
              <a:rPr lang="en-GB" sz="2200" dirty="0"/>
              <a:t>Persia, Cush and Put will be with them, all with shields and helmets, </a:t>
            </a:r>
            <a:r>
              <a:rPr lang="en-GB" sz="2200" b="1" baseline="30000" dirty="0"/>
              <a:t>6 </a:t>
            </a:r>
            <a:r>
              <a:rPr lang="en-GB" sz="2200" dirty="0"/>
              <a:t>also Gomer with all its troops, and Beth </a:t>
            </a:r>
            <a:r>
              <a:rPr lang="en-GB" sz="2200" dirty="0" err="1"/>
              <a:t>Togarmah</a:t>
            </a:r>
            <a:r>
              <a:rPr lang="en-GB" sz="2200" dirty="0"/>
              <a:t> from the far north with all its troops – the many nations with you.</a:t>
            </a:r>
          </a:p>
        </p:txBody>
      </p:sp>
    </p:spTree>
    <p:extLst>
      <p:ext uri="{BB962C8B-B14F-4D97-AF65-F5344CB8AC3E}">
        <p14:creationId xmlns:p14="http://schemas.microsoft.com/office/powerpoint/2010/main" val="85390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 y="775607"/>
            <a:ext cx="9143990" cy="5306780"/>
          </a:xfrm>
          <a:prstGeom prst="rect">
            <a:avLst/>
          </a:prstGeom>
        </p:spPr>
      </p:pic>
      <p:sp>
        <p:nvSpPr>
          <p:cNvPr id="2" name="Rectangle 1">
            <a:extLst>
              <a:ext uri="{FF2B5EF4-FFF2-40B4-BE49-F238E27FC236}">
                <a16:creationId xmlns:a16="http://schemas.microsoft.com/office/drawing/2014/main" id="{E9DA174D-C452-4F58-45B3-09699607DB1A}"/>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r>
              <a:rPr lang="en-GB" b="1" dirty="0">
                <a:solidFill>
                  <a:srgbClr val="9828D7"/>
                </a:solidFill>
              </a:rPr>
              <a:t>Persia</a:t>
            </a:r>
            <a:r>
              <a:rPr lang="en-GB" b="1" dirty="0">
                <a:solidFill>
                  <a:srgbClr val="C00000"/>
                </a:solidFill>
              </a:rPr>
              <a:t>	      </a:t>
            </a:r>
            <a:r>
              <a:rPr lang="en-GB" b="1" dirty="0">
                <a:solidFill>
                  <a:srgbClr val="DA9434"/>
                </a:solidFill>
              </a:rPr>
              <a:t>Cush</a:t>
            </a:r>
            <a:r>
              <a:rPr lang="en-GB" b="1" dirty="0">
                <a:solidFill>
                  <a:srgbClr val="C00000"/>
                </a:solidFill>
              </a:rPr>
              <a:t>	     </a:t>
            </a:r>
            <a:r>
              <a:rPr lang="en-GB" b="1" dirty="0">
                <a:solidFill>
                  <a:srgbClr val="FF6701"/>
                </a:solidFill>
              </a:rPr>
              <a:t>Put</a:t>
            </a:r>
            <a:r>
              <a:rPr lang="en-GB" b="1" dirty="0">
                <a:solidFill>
                  <a:srgbClr val="C00000"/>
                </a:solidFill>
              </a:rPr>
              <a:t>	</a:t>
            </a:r>
            <a:r>
              <a:rPr lang="en-GB" b="1" dirty="0">
                <a:solidFill>
                  <a:srgbClr val="E9E304"/>
                </a:solidFill>
              </a:rPr>
              <a:t>Gomer</a:t>
            </a:r>
            <a:r>
              <a:rPr lang="en-GB" b="1" dirty="0">
                <a:solidFill>
                  <a:srgbClr val="C00000"/>
                </a:solidFill>
              </a:rPr>
              <a:t>	</a:t>
            </a:r>
            <a:r>
              <a:rPr lang="en-GB" b="1" dirty="0" err="1">
                <a:solidFill>
                  <a:srgbClr val="FF39E8"/>
                </a:solidFill>
              </a:rPr>
              <a:t>Togarmah</a:t>
            </a:r>
            <a:r>
              <a:rPr lang="en-GB" b="1" dirty="0">
                <a:solidFill>
                  <a:srgbClr val="C00000"/>
                </a:solidFill>
              </a:rPr>
              <a:t>	</a:t>
            </a:r>
            <a:endParaRPr lang="en-GB" b="1" dirty="0">
              <a:solidFill>
                <a:srgbClr val="00B041"/>
              </a:solidFill>
            </a:endParaRPr>
          </a:p>
        </p:txBody>
      </p:sp>
    </p:spTree>
    <p:extLst>
      <p:ext uri="{BB962C8B-B14F-4D97-AF65-F5344CB8AC3E}">
        <p14:creationId xmlns:p14="http://schemas.microsoft.com/office/powerpoint/2010/main" val="3965011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 y="775607"/>
            <a:ext cx="9143990" cy="5306779"/>
          </a:xfrm>
          <a:prstGeom prst="rect">
            <a:avLst/>
          </a:prstGeom>
        </p:spPr>
      </p:pic>
      <p:sp>
        <p:nvSpPr>
          <p:cNvPr id="2" name="Rectangle 1">
            <a:extLst>
              <a:ext uri="{FF2B5EF4-FFF2-40B4-BE49-F238E27FC236}">
                <a16:creationId xmlns:a16="http://schemas.microsoft.com/office/drawing/2014/main" id="{50430895-A24E-EDC5-01C2-8EDC6E51119D}"/>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r>
              <a:rPr lang="en-GB" b="1" dirty="0">
                <a:solidFill>
                  <a:srgbClr val="9828D7"/>
                </a:solidFill>
              </a:rPr>
              <a:t>Persia</a:t>
            </a:r>
            <a:r>
              <a:rPr lang="en-GB" b="1" dirty="0">
                <a:solidFill>
                  <a:srgbClr val="C00000"/>
                </a:solidFill>
              </a:rPr>
              <a:t>	      </a:t>
            </a:r>
            <a:r>
              <a:rPr lang="en-GB" b="1" dirty="0">
                <a:solidFill>
                  <a:srgbClr val="DA9434"/>
                </a:solidFill>
              </a:rPr>
              <a:t>Cush</a:t>
            </a:r>
            <a:r>
              <a:rPr lang="en-GB" b="1" dirty="0">
                <a:solidFill>
                  <a:srgbClr val="C00000"/>
                </a:solidFill>
              </a:rPr>
              <a:t>	     </a:t>
            </a:r>
            <a:r>
              <a:rPr lang="en-GB" b="1" dirty="0">
                <a:solidFill>
                  <a:srgbClr val="FF6701"/>
                </a:solidFill>
              </a:rPr>
              <a:t>Put</a:t>
            </a:r>
            <a:r>
              <a:rPr lang="en-GB" b="1" dirty="0">
                <a:solidFill>
                  <a:srgbClr val="C00000"/>
                </a:solidFill>
              </a:rPr>
              <a:t>	</a:t>
            </a:r>
            <a:r>
              <a:rPr lang="en-GB" b="1" dirty="0">
                <a:solidFill>
                  <a:srgbClr val="E9E304"/>
                </a:solidFill>
              </a:rPr>
              <a:t>Gomer</a:t>
            </a:r>
            <a:r>
              <a:rPr lang="en-GB" b="1" dirty="0">
                <a:solidFill>
                  <a:srgbClr val="C00000"/>
                </a:solidFill>
              </a:rPr>
              <a:t>	</a:t>
            </a:r>
            <a:r>
              <a:rPr lang="en-GB" b="1" dirty="0" err="1">
                <a:solidFill>
                  <a:srgbClr val="FF39E8"/>
                </a:solidFill>
              </a:rPr>
              <a:t>Togarmah</a:t>
            </a:r>
            <a:r>
              <a:rPr lang="en-GB" b="1" dirty="0">
                <a:solidFill>
                  <a:srgbClr val="C00000"/>
                </a:solidFill>
              </a:rPr>
              <a:t>	</a:t>
            </a:r>
            <a:r>
              <a:rPr lang="en-GB" b="1" dirty="0">
                <a:solidFill>
                  <a:srgbClr val="38F6A3"/>
                </a:solidFill>
              </a:rPr>
              <a:t>Sheba &amp; </a:t>
            </a:r>
            <a:r>
              <a:rPr lang="en-GB" b="1" dirty="0" err="1">
                <a:solidFill>
                  <a:srgbClr val="38F6A3"/>
                </a:solidFill>
              </a:rPr>
              <a:t>Dedan</a:t>
            </a:r>
            <a:r>
              <a:rPr lang="en-GB" b="1" dirty="0">
                <a:solidFill>
                  <a:srgbClr val="C00000"/>
                </a:solidFill>
              </a:rPr>
              <a:t>	</a:t>
            </a:r>
            <a:endParaRPr lang="en-GB" b="1" dirty="0">
              <a:solidFill>
                <a:srgbClr val="00B041"/>
              </a:solidFill>
            </a:endParaRPr>
          </a:p>
        </p:txBody>
      </p:sp>
    </p:spTree>
    <p:extLst>
      <p:ext uri="{BB962C8B-B14F-4D97-AF65-F5344CB8AC3E}">
        <p14:creationId xmlns:p14="http://schemas.microsoft.com/office/powerpoint/2010/main" val="1376833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 y="775607"/>
            <a:ext cx="9143990" cy="5306779"/>
          </a:xfrm>
          <a:prstGeom prst="rect">
            <a:avLst/>
          </a:prstGeom>
        </p:spPr>
      </p:pic>
      <p:sp>
        <p:nvSpPr>
          <p:cNvPr id="4" name="Rectangle 3">
            <a:extLst>
              <a:ext uri="{FF2B5EF4-FFF2-40B4-BE49-F238E27FC236}">
                <a16:creationId xmlns:a16="http://schemas.microsoft.com/office/drawing/2014/main" id="{78D4D2F4-EBCB-EDA0-FADB-80686D069CC3}"/>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r>
              <a:rPr lang="en-GB" b="1" dirty="0">
                <a:solidFill>
                  <a:srgbClr val="9828D7"/>
                </a:solidFill>
              </a:rPr>
              <a:t>Persia</a:t>
            </a:r>
            <a:r>
              <a:rPr lang="en-GB" b="1" dirty="0">
                <a:solidFill>
                  <a:srgbClr val="C00000"/>
                </a:solidFill>
              </a:rPr>
              <a:t>	      </a:t>
            </a:r>
            <a:r>
              <a:rPr lang="en-GB" b="1" dirty="0">
                <a:solidFill>
                  <a:srgbClr val="DA9434"/>
                </a:solidFill>
              </a:rPr>
              <a:t>Cush</a:t>
            </a:r>
            <a:r>
              <a:rPr lang="en-GB" b="1" dirty="0">
                <a:solidFill>
                  <a:srgbClr val="C00000"/>
                </a:solidFill>
              </a:rPr>
              <a:t>	     </a:t>
            </a:r>
            <a:r>
              <a:rPr lang="en-GB" b="1" dirty="0">
                <a:solidFill>
                  <a:srgbClr val="FF6701"/>
                </a:solidFill>
              </a:rPr>
              <a:t>Put</a:t>
            </a:r>
            <a:r>
              <a:rPr lang="en-GB" b="1" dirty="0">
                <a:solidFill>
                  <a:srgbClr val="C00000"/>
                </a:solidFill>
              </a:rPr>
              <a:t>	</a:t>
            </a:r>
            <a:r>
              <a:rPr lang="en-GB" b="1" dirty="0">
                <a:solidFill>
                  <a:srgbClr val="E9E304"/>
                </a:solidFill>
              </a:rPr>
              <a:t>Gomer</a:t>
            </a:r>
            <a:r>
              <a:rPr lang="en-GB" b="1" dirty="0">
                <a:solidFill>
                  <a:srgbClr val="C00000"/>
                </a:solidFill>
              </a:rPr>
              <a:t>	</a:t>
            </a:r>
            <a:r>
              <a:rPr lang="en-GB" b="1" dirty="0" err="1">
                <a:solidFill>
                  <a:srgbClr val="FF39E8"/>
                </a:solidFill>
              </a:rPr>
              <a:t>Togarmah</a:t>
            </a:r>
            <a:r>
              <a:rPr lang="en-GB" b="1" dirty="0">
                <a:solidFill>
                  <a:srgbClr val="C00000"/>
                </a:solidFill>
              </a:rPr>
              <a:t>	</a:t>
            </a:r>
            <a:r>
              <a:rPr lang="en-GB" b="1" dirty="0">
                <a:solidFill>
                  <a:srgbClr val="38F6A3"/>
                </a:solidFill>
              </a:rPr>
              <a:t>Sheba &amp; </a:t>
            </a:r>
            <a:r>
              <a:rPr lang="en-GB" b="1" dirty="0" err="1">
                <a:solidFill>
                  <a:srgbClr val="38F6A3"/>
                </a:solidFill>
              </a:rPr>
              <a:t>Dedan</a:t>
            </a:r>
            <a:r>
              <a:rPr lang="en-GB" b="1" dirty="0">
                <a:solidFill>
                  <a:srgbClr val="C00000"/>
                </a:solidFill>
              </a:rPr>
              <a:t>	</a:t>
            </a:r>
            <a:r>
              <a:rPr lang="en-GB" b="1" dirty="0">
                <a:solidFill>
                  <a:srgbClr val="00B041"/>
                </a:solidFill>
              </a:rPr>
              <a:t>Tarshish</a:t>
            </a:r>
          </a:p>
        </p:txBody>
      </p:sp>
    </p:spTree>
    <p:extLst>
      <p:ext uri="{BB962C8B-B14F-4D97-AF65-F5344CB8AC3E}">
        <p14:creationId xmlns:p14="http://schemas.microsoft.com/office/powerpoint/2010/main" val="2098889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8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70074E-89D5-010D-CEAB-CF517E78DE47}"/>
              </a:ext>
            </a:extLst>
          </p:cNvPr>
          <p:cNvSpPr>
            <a:spLocks noGrp="1"/>
          </p:cNvSpPr>
          <p:nvPr>
            <p:ph type="subTitle" idx="1"/>
          </p:nvPr>
        </p:nvSpPr>
        <p:spPr>
          <a:xfrm>
            <a:off x="0" y="486006"/>
            <a:ext cx="9144000" cy="554326"/>
          </a:xfrm>
        </p:spPr>
        <p:txBody>
          <a:bodyPr>
            <a:normAutofit/>
          </a:bodyPr>
          <a:lstStyle/>
          <a:p>
            <a:r>
              <a:rPr lang="en-GB" sz="3200" b="1" dirty="0">
                <a:solidFill>
                  <a:srgbClr val="002060"/>
                </a:solidFill>
                <a:cs typeface="Arial" panose="020B0604020202020204" pitchFamily="34" charset="0"/>
              </a:rPr>
              <a:t>End Times:   The great battle against Israel</a:t>
            </a:r>
          </a:p>
        </p:txBody>
      </p:sp>
      <p:sp>
        <p:nvSpPr>
          <p:cNvPr id="57" name="TextBox 56">
            <a:extLst>
              <a:ext uri="{FF2B5EF4-FFF2-40B4-BE49-F238E27FC236}">
                <a16:creationId xmlns:a16="http://schemas.microsoft.com/office/drawing/2014/main" id="{53BE22DB-44B2-868E-236C-C9B115B65416}"/>
              </a:ext>
            </a:extLst>
          </p:cNvPr>
          <p:cNvSpPr txBox="1"/>
          <p:nvPr/>
        </p:nvSpPr>
        <p:spPr>
          <a:xfrm>
            <a:off x="268357" y="1516944"/>
            <a:ext cx="8607285" cy="4016484"/>
          </a:xfrm>
          <a:prstGeom prst="rect">
            <a:avLst/>
          </a:prstGeom>
          <a:noFill/>
        </p:spPr>
        <p:txBody>
          <a:bodyPr wrap="square">
            <a:spAutoFit/>
          </a:bodyPr>
          <a:lstStyle/>
          <a:p>
            <a:pPr algn="ctr"/>
            <a:r>
              <a:rPr lang="en-GB" sz="2400" b="1" dirty="0"/>
              <a:t>Ezekiel 38:</a:t>
            </a:r>
          </a:p>
          <a:p>
            <a:endParaRPr lang="en-GB" sz="1100" b="1" dirty="0"/>
          </a:p>
          <a:p>
            <a:r>
              <a:rPr lang="en-GB" sz="2200" b="1" baseline="30000" dirty="0"/>
              <a:t>10 </a:t>
            </a:r>
            <a:r>
              <a:rPr lang="en-GB" sz="2200" dirty="0"/>
              <a:t>‘“This is what the Sovereign Lord says: on that day thoughts will come into your mind and you will devise an evil scheme.  </a:t>
            </a:r>
            <a:r>
              <a:rPr lang="en-GB" sz="2200" b="1" baseline="30000" dirty="0"/>
              <a:t>11 </a:t>
            </a:r>
            <a:r>
              <a:rPr lang="en-GB" sz="2200" dirty="0"/>
              <a:t>You will say, ‘I will invade a land of unwalled villages;  I will attack a peaceful and unsuspecting people – all of them living without walls and without gates and bars.  </a:t>
            </a:r>
            <a:r>
              <a:rPr lang="en-GB" sz="2200" b="1" baseline="30000" dirty="0"/>
              <a:t>12 </a:t>
            </a:r>
            <a:r>
              <a:rPr lang="en-GB" sz="2200" dirty="0"/>
              <a:t>I will plunder and loot and turn my hand against the resettled ruins and the people gathered from the nations, rich in livestock and goods, living at the centre of the land.’   </a:t>
            </a:r>
            <a:r>
              <a:rPr lang="en-GB" sz="2200" b="1" baseline="30000" dirty="0"/>
              <a:t>13 </a:t>
            </a:r>
            <a:r>
              <a:rPr lang="en-GB" sz="2200" dirty="0"/>
              <a:t>Sheba and </a:t>
            </a:r>
            <a:r>
              <a:rPr lang="en-GB" sz="2200" dirty="0" err="1"/>
              <a:t>Dedan</a:t>
            </a:r>
            <a:r>
              <a:rPr lang="en-GB" sz="2200" dirty="0"/>
              <a:t> and the merchants of Tarshish and all her villages will say to you, ‘Have you come to plunder?   Have you gathered your hordes to loot, to carry off silver and gold, to take away livestock and goods and to seize much plunder?’” </a:t>
            </a:r>
          </a:p>
        </p:txBody>
      </p:sp>
    </p:spTree>
    <p:extLst>
      <p:ext uri="{BB962C8B-B14F-4D97-AF65-F5344CB8AC3E}">
        <p14:creationId xmlns:p14="http://schemas.microsoft.com/office/powerpoint/2010/main" val="34198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70074E-89D5-010D-CEAB-CF517E78DE47}"/>
              </a:ext>
            </a:extLst>
          </p:cNvPr>
          <p:cNvSpPr>
            <a:spLocks noGrp="1"/>
          </p:cNvSpPr>
          <p:nvPr>
            <p:ph type="subTitle" idx="1"/>
          </p:nvPr>
        </p:nvSpPr>
        <p:spPr>
          <a:xfrm>
            <a:off x="0" y="486006"/>
            <a:ext cx="9144000" cy="554326"/>
          </a:xfrm>
        </p:spPr>
        <p:txBody>
          <a:bodyPr>
            <a:normAutofit/>
          </a:bodyPr>
          <a:lstStyle/>
          <a:p>
            <a:r>
              <a:rPr lang="en-GB" sz="3200" b="1" dirty="0">
                <a:solidFill>
                  <a:srgbClr val="002060"/>
                </a:solidFill>
                <a:cs typeface="Arial" panose="020B0604020202020204" pitchFamily="34" charset="0"/>
              </a:rPr>
              <a:t>End Times:   The great battle against Israel</a:t>
            </a:r>
          </a:p>
        </p:txBody>
      </p:sp>
      <p:sp>
        <p:nvSpPr>
          <p:cNvPr id="57" name="TextBox 56">
            <a:extLst>
              <a:ext uri="{FF2B5EF4-FFF2-40B4-BE49-F238E27FC236}">
                <a16:creationId xmlns:a16="http://schemas.microsoft.com/office/drawing/2014/main" id="{53BE22DB-44B2-868E-236C-C9B115B65416}"/>
              </a:ext>
            </a:extLst>
          </p:cNvPr>
          <p:cNvSpPr txBox="1"/>
          <p:nvPr/>
        </p:nvSpPr>
        <p:spPr>
          <a:xfrm>
            <a:off x="268357" y="1516944"/>
            <a:ext cx="8607285" cy="5709255"/>
          </a:xfrm>
          <a:prstGeom prst="rect">
            <a:avLst/>
          </a:prstGeom>
          <a:noFill/>
        </p:spPr>
        <p:txBody>
          <a:bodyPr wrap="square">
            <a:spAutoFit/>
          </a:bodyPr>
          <a:lstStyle/>
          <a:p>
            <a:pPr algn="ctr"/>
            <a:r>
              <a:rPr lang="en-GB" sz="2400" b="1" dirty="0"/>
              <a:t>Ezekiel 38:</a:t>
            </a:r>
          </a:p>
          <a:p>
            <a:endParaRPr lang="en-GB" sz="1100" b="1" dirty="0"/>
          </a:p>
          <a:p>
            <a:r>
              <a:rPr lang="en-GB" sz="2200" b="1" baseline="30000" dirty="0"/>
              <a:t>18 </a:t>
            </a:r>
            <a:r>
              <a:rPr lang="en-GB" sz="2200" dirty="0"/>
              <a:t>This is what will happen in that day: when Gog attacks the land of Israel, my hot anger will be aroused, declares the Sovereign Lord. </a:t>
            </a:r>
            <a:r>
              <a:rPr lang="en-GB" sz="2200" b="1" baseline="30000" dirty="0"/>
              <a:t>19 </a:t>
            </a:r>
            <a:r>
              <a:rPr lang="en-GB" sz="2200" dirty="0"/>
              <a:t>In my zeal &amp; fiery wrath I declare that at that time there shall be a great earthquake in the land of Israel.  </a:t>
            </a:r>
            <a:r>
              <a:rPr lang="en-GB" sz="2200" b="1" baseline="30000" dirty="0"/>
              <a:t>20 </a:t>
            </a:r>
            <a:r>
              <a:rPr lang="en-GB" sz="2200" dirty="0"/>
              <a:t>The fish in the sea, the birds in the sky, the beasts of the field, every creature that moves along the ground, and all the people on the face of the earth will tremble at my presence. The mountains will be overturned, the cliffs will crumble and every wall will fall to the ground.  </a:t>
            </a:r>
            <a:r>
              <a:rPr lang="en-GB" sz="2200" b="1" baseline="30000" dirty="0"/>
              <a:t>21 </a:t>
            </a:r>
            <a:r>
              <a:rPr lang="en-GB" sz="2200" dirty="0"/>
              <a:t>I will summon a sword against Gog on all my mountains, declares the Sovereign Lord. Every man’s sword will be against his brother.  </a:t>
            </a:r>
            <a:r>
              <a:rPr lang="en-GB" sz="2200" b="1" baseline="30000" dirty="0"/>
              <a:t>22 </a:t>
            </a:r>
            <a:r>
              <a:rPr lang="en-GB" sz="2200" dirty="0"/>
              <a:t>I will execute judgment on him with plague and bloodshed; I will pour down torrents of rain, hailstones and burning sulphur on him and on his troops and on the many nations with him.  </a:t>
            </a:r>
            <a:r>
              <a:rPr lang="en-GB" sz="2200" b="1" baseline="30000" dirty="0"/>
              <a:t>23 </a:t>
            </a:r>
            <a:r>
              <a:rPr lang="en-GB" sz="2200" dirty="0"/>
              <a:t>And so I will show my greatness and my holiness, and I will make myself known in the sight of many nations.  Then they will know that I am the Lord.”</a:t>
            </a:r>
          </a:p>
          <a:p>
            <a:endParaRPr lang="en-GB" sz="2200" dirty="0"/>
          </a:p>
        </p:txBody>
      </p:sp>
    </p:spTree>
    <p:extLst>
      <p:ext uri="{BB962C8B-B14F-4D97-AF65-F5344CB8AC3E}">
        <p14:creationId xmlns:p14="http://schemas.microsoft.com/office/powerpoint/2010/main" val="213397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70074E-89D5-010D-CEAB-CF517E78DE47}"/>
              </a:ext>
            </a:extLst>
          </p:cNvPr>
          <p:cNvSpPr>
            <a:spLocks noGrp="1"/>
          </p:cNvSpPr>
          <p:nvPr>
            <p:ph type="subTitle" idx="1"/>
          </p:nvPr>
        </p:nvSpPr>
        <p:spPr>
          <a:xfrm>
            <a:off x="0" y="486006"/>
            <a:ext cx="9144000" cy="554326"/>
          </a:xfrm>
        </p:spPr>
        <p:txBody>
          <a:bodyPr>
            <a:normAutofit/>
          </a:bodyPr>
          <a:lstStyle/>
          <a:p>
            <a:r>
              <a:rPr lang="en-GB" sz="3200" b="1" dirty="0">
                <a:solidFill>
                  <a:srgbClr val="002060"/>
                </a:solidFill>
                <a:cs typeface="Arial" panose="020B0604020202020204" pitchFamily="34" charset="0"/>
              </a:rPr>
              <a:t>End Times:   The great battle against Israel</a:t>
            </a:r>
          </a:p>
        </p:txBody>
      </p:sp>
      <p:sp>
        <p:nvSpPr>
          <p:cNvPr id="57" name="TextBox 56">
            <a:extLst>
              <a:ext uri="{FF2B5EF4-FFF2-40B4-BE49-F238E27FC236}">
                <a16:creationId xmlns:a16="http://schemas.microsoft.com/office/drawing/2014/main" id="{53BE22DB-44B2-868E-236C-C9B115B65416}"/>
              </a:ext>
            </a:extLst>
          </p:cNvPr>
          <p:cNvSpPr txBox="1"/>
          <p:nvPr/>
        </p:nvSpPr>
        <p:spPr>
          <a:xfrm>
            <a:off x="268357" y="2267143"/>
            <a:ext cx="8607285" cy="2323713"/>
          </a:xfrm>
          <a:prstGeom prst="rect">
            <a:avLst/>
          </a:prstGeom>
          <a:noFill/>
        </p:spPr>
        <p:txBody>
          <a:bodyPr wrap="square">
            <a:spAutoFit/>
          </a:bodyPr>
          <a:lstStyle/>
          <a:p>
            <a:pPr algn="ctr"/>
            <a:r>
              <a:rPr lang="en-GB" sz="2400" b="1" dirty="0"/>
              <a:t>Genesis 10:2-4</a:t>
            </a:r>
          </a:p>
          <a:p>
            <a:endParaRPr lang="en-GB" sz="1100" b="1" dirty="0"/>
          </a:p>
          <a:p>
            <a:r>
              <a:rPr lang="en-GB" sz="2200" b="1" baseline="30000" dirty="0"/>
              <a:t>2 </a:t>
            </a:r>
            <a:r>
              <a:rPr lang="en-GB" sz="2200" dirty="0"/>
              <a:t>The sons of Japheth:   </a:t>
            </a:r>
            <a:r>
              <a:rPr lang="en-GB" sz="2200" b="1" dirty="0"/>
              <a:t>Gomer</a:t>
            </a:r>
            <a:r>
              <a:rPr lang="en-GB" sz="2200" dirty="0"/>
              <a:t>, </a:t>
            </a:r>
            <a:r>
              <a:rPr lang="en-GB" sz="2200" b="1" dirty="0"/>
              <a:t>Magog</a:t>
            </a:r>
            <a:r>
              <a:rPr lang="en-GB" sz="2200" dirty="0"/>
              <a:t>, </a:t>
            </a:r>
            <a:r>
              <a:rPr lang="en-GB" sz="2200" dirty="0" err="1"/>
              <a:t>Madai</a:t>
            </a:r>
            <a:r>
              <a:rPr lang="en-GB" sz="2200" dirty="0"/>
              <a:t>, Javan, </a:t>
            </a:r>
            <a:r>
              <a:rPr lang="en-GB" sz="2200" b="1" dirty="0"/>
              <a:t>Tubal</a:t>
            </a:r>
            <a:r>
              <a:rPr lang="en-GB" sz="2200" dirty="0"/>
              <a:t>, </a:t>
            </a:r>
            <a:r>
              <a:rPr lang="en-GB" sz="2200" b="1" dirty="0" err="1"/>
              <a:t>Meshek</a:t>
            </a:r>
            <a:r>
              <a:rPr lang="en-GB" sz="2200" dirty="0"/>
              <a:t> and </a:t>
            </a:r>
            <a:r>
              <a:rPr lang="en-GB" sz="2200" dirty="0" err="1"/>
              <a:t>Tiras</a:t>
            </a:r>
            <a:r>
              <a:rPr lang="en-GB" sz="2200" dirty="0"/>
              <a:t>.</a:t>
            </a:r>
          </a:p>
          <a:p>
            <a:r>
              <a:rPr lang="en-GB" sz="2200" b="1" baseline="30000" dirty="0"/>
              <a:t>3 </a:t>
            </a:r>
            <a:r>
              <a:rPr lang="en-GB" sz="2200" dirty="0"/>
              <a:t>The sons of </a:t>
            </a:r>
            <a:r>
              <a:rPr lang="en-GB" sz="2200" b="1" dirty="0"/>
              <a:t>Gomer</a:t>
            </a:r>
            <a:r>
              <a:rPr lang="en-GB" sz="2200" dirty="0"/>
              <a:t>:   </a:t>
            </a:r>
            <a:r>
              <a:rPr lang="en-GB" sz="2200" dirty="0" err="1"/>
              <a:t>Ashkenaz</a:t>
            </a:r>
            <a:r>
              <a:rPr lang="en-GB" sz="2200" dirty="0"/>
              <a:t>, </a:t>
            </a:r>
            <a:r>
              <a:rPr lang="en-GB" sz="2200" dirty="0" err="1"/>
              <a:t>Riphath</a:t>
            </a:r>
            <a:r>
              <a:rPr lang="en-GB" sz="2200" dirty="0"/>
              <a:t> and </a:t>
            </a:r>
            <a:r>
              <a:rPr lang="en-GB" sz="2200" b="1" dirty="0" err="1"/>
              <a:t>Togarmah</a:t>
            </a:r>
            <a:r>
              <a:rPr lang="en-GB" sz="2200" dirty="0"/>
              <a:t>.</a:t>
            </a:r>
          </a:p>
          <a:p>
            <a:r>
              <a:rPr lang="en-GB" sz="2200" b="1" baseline="30000" dirty="0"/>
              <a:t>4 </a:t>
            </a:r>
            <a:r>
              <a:rPr lang="en-GB" sz="2200" dirty="0"/>
              <a:t>The sons of Javan:   </a:t>
            </a:r>
            <a:r>
              <a:rPr lang="en-GB" sz="2200" dirty="0" err="1"/>
              <a:t>Elishah</a:t>
            </a:r>
            <a:r>
              <a:rPr lang="en-GB" sz="2200" dirty="0"/>
              <a:t>, </a:t>
            </a:r>
            <a:r>
              <a:rPr lang="en-GB" sz="2200" b="1" dirty="0"/>
              <a:t>Tarshish</a:t>
            </a:r>
            <a:r>
              <a:rPr lang="en-GB" sz="2200" dirty="0"/>
              <a:t>, the </a:t>
            </a:r>
            <a:r>
              <a:rPr lang="en-GB" sz="2200" dirty="0" err="1"/>
              <a:t>Kittites</a:t>
            </a:r>
            <a:r>
              <a:rPr lang="en-GB" sz="2200" dirty="0"/>
              <a:t> and the </a:t>
            </a:r>
            <a:r>
              <a:rPr lang="en-GB" sz="2200" dirty="0" err="1"/>
              <a:t>Rodanites</a:t>
            </a:r>
            <a:r>
              <a:rPr lang="en-GB" sz="2200" dirty="0"/>
              <a:t>.</a:t>
            </a:r>
          </a:p>
          <a:p>
            <a:endParaRPr lang="en-GB" sz="2200" dirty="0"/>
          </a:p>
        </p:txBody>
      </p:sp>
    </p:spTree>
    <p:extLst>
      <p:ext uri="{BB962C8B-B14F-4D97-AF65-F5344CB8AC3E}">
        <p14:creationId xmlns:p14="http://schemas.microsoft.com/office/powerpoint/2010/main" val="381869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map of the middle east&#10;&#10;Description automatically generated">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5607"/>
            <a:ext cx="9144000" cy="5306786"/>
          </a:xfrm>
          <a:prstGeom prst="rect">
            <a:avLst/>
          </a:prstGeom>
        </p:spPr>
      </p:pic>
      <p:sp>
        <p:nvSpPr>
          <p:cNvPr id="8" name="Rectangle 7">
            <a:extLst>
              <a:ext uri="{FF2B5EF4-FFF2-40B4-BE49-F238E27FC236}">
                <a16:creationId xmlns:a16="http://schemas.microsoft.com/office/drawing/2014/main" id="{0A14E72F-1688-6FD2-2AD0-82BCE0054CD6}"/>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endParaRPr lang="en-GB" b="1" dirty="0">
              <a:solidFill>
                <a:srgbClr val="00B041"/>
              </a:solidFill>
            </a:endParaRPr>
          </a:p>
        </p:txBody>
      </p:sp>
      <p:sp>
        <p:nvSpPr>
          <p:cNvPr id="9" name="TextBox 8">
            <a:extLst>
              <a:ext uri="{FF2B5EF4-FFF2-40B4-BE49-F238E27FC236}">
                <a16:creationId xmlns:a16="http://schemas.microsoft.com/office/drawing/2014/main" id="{AD3EE9E3-F15A-7F75-E138-F8EF3539FB6F}"/>
              </a:ext>
            </a:extLst>
          </p:cNvPr>
          <p:cNvSpPr txBox="1"/>
          <p:nvPr/>
        </p:nvSpPr>
        <p:spPr>
          <a:xfrm>
            <a:off x="1237421" y="6285706"/>
            <a:ext cx="1113183" cy="369332"/>
          </a:xfrm>
          <a:prstGeom prst="rect">
            <a:avLst/>
          </a:prstGeom>
          <a:noFill/>
        </p:spPr>
        <p:txBody>
          <a:bodyPr wrap="square" rtlCol="0">
            <a:spAutoFit/>
          </a:bodyPr>
          <a:lstStyle/>
          <a:p>
            <a:r>
              <a:rPr lang="en-GB" dirty="0"/>
              <a:t>Scythians</a:t>
            </a:r>
          </a:p>
        </p:txBody>
      </p:sp>
    </p:spTree>
    <p:extLst>
      <p:ext uri="{BB962C8B-B14F-4D97-AF65-F5344CB8AC3E}">
        <p14:creationId xmlns:p14="http://schemas.microsoft.com/office/powerpoint/2010/main" val="171832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75607"/>
            <a:ext cx="9144000" cy="5306785"/>
          </a:xfrm>
          <a:prstGeom prst="rect">
            <a:avLst/>
          </a:prstGeom>
        </p:spPr>
      </p:pic>
      <p:sp>
        <p:nvSpPr>
          <p:cNvPr id="5" name="Rectangle 4">
            <a:extLst>
              <a:ext uri="{FF2B5EF4-FFF2-40B4-BE49-F238E27FC236}">
                <a16:creationId xmlns:a16="http://schemas.microsoft.com/office/drawing/2014/main" id="{BE2DD7CE-58E3-6053-B625-C7F590D09BD2}"/>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endParaRPr lang="en-GB" b="1" dirty="0">
              <a:solidFill>
                <a:srgbClr val="00B041"/>
              </a:solidFill>
            </a:endParaRPr>
          </a:p>
        </p:txBody>
      </p:sp>
      <p:sp>
        <p:nvSpPr>
          <p:cNvPr id="8" name="TextBox 7">
            <a:extLst>
              <a:ext uri="{FF2B5EF4-FFF2-40B4-BE49-F238E27FC236}">
                <a16:creationId xmlns:a16="http://schemas.microsoft.com/office/drawing/2014/main" id="{EE4BD548-60A5-6DC7-100F-C6157340247D}"/>
              </a:ext>
            </a:extLst>
          </p:cNvPr>
          <p:cNvSpPr txBox="1"/>
          <p:nvPr/>
        </p:nvSpPr>
        <p:spPr>
          <a:xfrm>
            <a:off x="1237421" y="6285706"/>
            <a:ext cx="1113183" cy="369332"/>
          </a:xfrm>
          <a:prstGeom prst="rect">
            <a:avLst/>
          </a:prstGeom>
          <a:noFill/>
        </p:spPr>
        <p:txBody>
          <a:bodyPr wrap="square" rtlCol="0">
            <a:spAutoFit/>
          </a:bodyPr>
          <a:lstStyle/>
          <a:p>
            <a:r>
              <a:rPr lang="en-GB" dirty="0"/>
              <a:t>Scythians</a:t>
            </a:r>
          </a:p>
        </p:txBody>
      </p:sp>
    </p:spTree>
    <p:extLst>
      <p:ext uri="{BB962C8B-B14F-4D97-AF65-F5344CB8AC3E}">
        <p14:creationId xmlns:p14="http://schemas.microsoft.com/office/powerpoint/2010/main" val="379891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75607"/>
            <a:ext cx="9144000" cy="5306785"/>
          </a:xfrm>
          <a:prstGeom prst="rect">
            <a:avLst/>
          </a:prstGeom>
        </p:spPr>
      </p:pic>
      <p:sp>
        <p:nvSpPr>
          <p:cNvPr id="3" name="Rectangle 2">
            <a:extLst>
              <a:ext uri="{FF2B5EF4-FFF2-40B4-BE49-F238E27FC236}">
                <a16:creationId xmlns:a16="http://schemas.microsoft.com/office/drawing/2014/main" id="{2A45F830-1FA4-09BE-4D69-F4E523F5F683}"/>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endParaRPr lang="en-GB" b="1" dirty="0">
              <a:solidFill>
                <a:srgbClr val="00B041"/>
              </a:solidFill>
            </a:endParaRPr>
          </a:p>
        </p:txBody>
      </p:sp>
      <p:sp>
        <p:nvSpPr>
          <p:cNvPr id="5" name="TextBox 4">
            <a:extLst>
              <a:ext uri="{FF2B5EF4-FFF2-40B4-BE49-F238E27FC236}">
                <a16:creationId xmlns:a16="http://schemas.microsoft.com/office/drawing/2014/main" id="{E7B89E14-B0AB-2676-B61C-0C712F4715DB}"/>
              </a:ext>
            </a:extLst>
          </p:cNvPr>
          <p:cNvSpPr txBox="1"/>
          <p:nvPr/>
        </p:nvSpPr>
        <p:spPr>
          <a:xfrm>
            <a:off x="1237421" y="6285706"/>
            <a:ext cx="1113183" cy="369332"/>
          </a:xfrm>
          <a:prstGeom prst="rect">
            <a:avLst/>
          </a:prstGeom>
          <a:noFill/>
        </p:spPr>
        <p:txBody>
          <a:bodyPr wrap="square" rtlCol="0">
            <a:spAutoFit/>
          </a:bodyPr>
          <a:lstStyle/>
          <a:p>
            <a:r>
              <a:rPr lang="en-GB" dirty="0"/>
              <a:t>Scythians</a:t>
            </a:r>
          </a:p>
        </p:txBody>
      </p:sp>
    </p:spTree>
    <p:extLst>
      <p:ext uri="{BB962C8B-B14F-4D97-AF65-F5344CB8AC3E}">
        <p14:creationId xmlns:p14="http://schemas.microsoft.com/office/powerpoint/2010/main" val="2940465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B95AE7-86E3-8F48-E8AE-82A8BFB228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775607"/>
            <a:ext cx="9143998" cy="5306785"/>
          </a:xfrm>
          <a:prstGeom prst="rect">
            <a:avLst/>
          </a:prstGeom>
        </p:spPr>
      </p:pic>
      <p:sp>
        <p:nvSpPr>
          <p:cNvPr id="3" name="Rectangle 2">
            <a:extLst>
              <a:ext uri="{FF2B5EF4-FFF2-40B4-BE49-F238E27FC236}">
                <a16:creationId xmlns:a16="http://schemas.microsoft.com/office/drawing/2014/main" id="{E7157605-24E2-C7DF-3CC2-E6465A778BF6}"/>
              </a:ext>
            </a:extLst>
          </p:cNvPr>
          <p:cNvSpPr/>
          <p:nvPr/>
        </p:nvSpPr>
        <p:spPr>
          <a:xfrm>
            <a:off x="69574" y="6202016"/>
            <a:ext cx="8994913" cy="53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solidFill>
                  <a:srgbClr val="C00000"/>
                </a:solidFill>
              </a:rPr>
              <a:t>    </a:t>
            </a:r>
            <a:r>
              <a:rPr lang="en-GB" b="1" dirty="0">
                <a:solidFill>
                  <a:srgbClr val="DE4D53"/>
                </a:solidFill>
              </a:rPr>
              <a:t>Magog</a:t>
            </a:r>
            <a:r>
              <a:rPr lang="en-GB" b="1" dirty="0">
                <a:solidFill>
                  <a:srgbClr val="C00000"/>
                </a:solidFill>
              </a:rPr>
              <a:t>	</a:t>
            </a:r>
            <a:endParaRPr lang="en-GB" b="1" dirty="0">
              <a:solidFill>
                <a:srgbClr val="00B041"/>
              </a:solidFill>
            </a:endParaRPr>
          </a:p>
        </p:txBody>
      </p:sp>
      <p:sp>
        <p:nvSpPr>
          <p:cNvPr id="5" name="TextBox 4">
            <a:extLst>
              <a:ext uri="{FF2B5EF4-FFF2-40B4-BE49-F238E27FC236}">
                <a16:creationId xmlns:a16="http://schemas.microsoft.com/office/drawing/2014/main" id="{ADC83BFE-0994-A853-AC4F-288AD5132B82}"/>
              </a:ext>
            </a:extLst>
          </p:cNvPr>
          <p:cNvSpPr txBox="1"/>
          <p:nvPr/>
        </p:nvSpPr>
        <p:spPr>
          <a:xfrm>
            <a:off x="1237421" y="6285706"/>
            <a:ext cx="1113183" cy="369332"/>
          </a:xfrm>
          <a:prstGeom prst="rect">
            <a:avLst/>
          </a:prstGeom>
          <a:noFill/>
        </p:spPr>
        <p:txBody>
          <a:bodyPr wrap="square" rtlCol="0">
            <a:spAutoFit/>
          </a:bodyPr>
          <a:lstStyle/>
          <a:p>
            <a:r>
              <a:rPr lang="en-GB" dirty="0"/>
              <a:t>Scythians</a:t>
            </a:r>
          </a:p>
        </p:txBody>
      </p:sp>
    </p:spTree>
    <p:extLst>
      <p:ext uri="{BB962C8B-B14F-4D97-AF65-F5344CB8AC3E}">
        <p14:creationId xmlns:p14="http://schemas.microsoft.com/office/powerpoint/2010/main" val="30122894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2213</TotalTime>
  <Words>837</Words>
  <Application>Microsoft Macintosh PowerPoint</Application>
  <PresentationFormat>On-screen Show (4:3)</PresentationFormat>
  <Paragraphs>83</Paragraphs>
  <Slides>23</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Rudge</dc:creator>
  <cp:lastModifiedBy>Steve Rudge</cp:lastModifiedBy>
  <cp:revision>16</cp:revision>
  <dcterms:created xsi:type="dcterms:W3CDTF">2020-10-09T11:19:33Z</dcterms:created>
  <dcterms:modified xsi:type="dcterms:W3CDTF">2024-11-18T16:48:45Z</dcterms:modified>
</cp:coreProperties>
</file>